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552" r:id="rId2"/>
    <p:sldId id="545" r:id="rId3"/>
    <p:sldId id="495" r:id="rId4"/>
    <p:sldId id="497" r:id="rId5"/>
    <p:sldId id="499" r:id="rId6"/>
    <p:sldId id="546" r:id="rId7"/>
    <p:sldId id="502" r:id="rId8"/>
    <p:sldId id="504" r:id="rId9"/>
    <p:sldId id="507" r:id="rId10"/>
    <p:sldId id="508" r:id="rId11"/>
    <p:sldId id="547" r:id="rId12"/>
    <p:sldId id="534" r:id="rId13"/>
    <p:sldId id="523" r:id="rId14"/>
    <p:sldId id="516" r:id="rId15"/>
    <p:sldId id="517" r:id="rId16"/>
    <p:sldId id="548" r:id="rId17"/>
    <p:sldId id="518" r:id="rId18"/>
    <p:sldId id="519" r:id="rId19"/>
    <p:sldId id="520" r:id="rId20"/>
    <p:sldId id="522" r:id="rId21"/>
    <p:sldId id="549" r:id="rId22"/>
    <p:sldId id="525" r:id="rId23"/>
    <p:sldId id="538" r:id="rId24"/>
    <p:sldId id="537" r:id="rId25"/>
    <p:sldId id="550" r:id="rId26"/>
    <p:sldId id="541" r:id="rId27"/>
    <p:sldId id="542" r:id="rId28"/>
    <p:sldId id="543" r:id="rId29"/>
    <p:sldId id="494" r:id="rId30"/>
  </p:sldIdLst>
  <p:sldSz cx="12190413" cy="6859588"/>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09B"/>
    <a:srgbClr val="52ACEA"/>
    <a:srgbClr val="6DC1B5"/>
    <a:srgbClr val="FEF303"/>
    <a:srgbClr val="ABD9F0"/>
    <a:srgbClr val="2D8D8A"/>
    <a:srgbClr val="ED8550"/>
    <a:srgbClr val="3FB6BA"/>
    <a:srgbClr val="70AC2E"/>
    <a:srgbClr val="1288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7778" autoAdjust="0"/>
  </p:normalViewPr>
  <p:slideViewPr>
    <p:cSldViewPr snapToGrid="0" showGuides="1">
      <p:cViewPr varScale="1">
        <p:scale>
          <a:sx n="113" d="100"/>
          <a:sy n="113" d="100"/>
        </p:scale>
        <p:origin x="486" y="108"/>
      </p:cViewPr>
      <p:guideLst>
        <p:guide orient="horz" pos="2161"/>
        <p:guide pos="3840"/>
      </p:guideLst>
    </p:cSldViewPr>
  </p:slideViewPr>
  <p:notesTextViewPr>
    <p:cViewPr>
      <p:scale>
        <a:sx n="1" d="1"/>
        <a:sy n="1" d="1"/>
      </p:scale>
      <p:origin x="0" y="0"/>
    </p:cViewPr>
  </p:notesTextViewPr>
  <p:sorterViewPr>
    <p:cViewPr varScale="1">
      <p:scale>
        <a:sx n="100" d="100"/>
        <a:sy n="100" d="100"/>
      </p:scale>
      <p:origin x="0" y="-60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2024/6/24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矩形 2"/>
          <p:cNvSpPr/>
          <p:nvPr userDrawn="1"/>
        </p:nvSpPr>
        <p:spPr>
          <a:xfrm>
            <a:off x="0" y="-38196"/>
            <a:ext cx="12192000" cy="3706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365760" y="354076"/>
            <a:ext cx="11448288" cy="6144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矩形 6"/>
          <p:cNvSpPr/>
          <p:nvPr userDrawn="1"/>
        </p:nvSpPr>
        <p:spPr>
          <a:xfrm>
            <a:off x="0" y="-38196"/>
            <a:ext cx="12192000" cy="3706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365760" y="354076"/>
            <a:ext cx="11448288" cy="6144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矩形 1"/>
          <p:cNvSpPr/>
          <p:nvPr userDrawn="1"/>
        </p:nvSpPr>
        <p:spPr>
          <a:xfrm>
            <a:off x="0" y="-38196"/>
            <a:ext cx="12192000" cy="3706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365760" y="354076"/>
            <a:ext cx="11448288" cy="6144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矩形 1"/>
          <p:cNvSpPr/>
          <p:nvPr userDrawn="1"/>
        </p:nvSpPr>
        <p:spPr>
          <a:xfrm>
            <a:off x="0" y="-38196"/>
            <a:ext cx="12192000" cy="3706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365760" y="354076"/>
            <a:ext cx="11448288" cy="6144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image" Target="../media/image1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2.xml"/><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4.xml"/><Relationship Id="rId5" Type="http://schemas.openxmlformats.org/officeDocument/2006/relationships/image" Target="../media/image27.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image" Target="../media/image30.jpe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33.pn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3.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3.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4.pn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34.xml"/><Relationship Id="rId5" Type="http://schemas.openxmlformats.org/officeDocument/2006/relationships/image" Target="../media/image41.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5.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38196"/>
            <a:ext cx="12192000" cy="3706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12103" y="379476"/>
            <a:ext cx="11448288" cy="6144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571552" y="306756"/>
            <a:ext cx="1938511" cy="2546482"/>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4376" y="560256"/>
            <a:ext cx="6556015" cy="6249765"/>
          </a:xfrm>
          <a:prstGeom prst="rect">
            <a:avLst/>
          </a:prstGeom>
        </p:spPr>
      </p:pic>
      <p:sp>
        <p:nvSpPr>
          <p:cNvPr id="9" name="矩形 8"/>
          <p:cNvSpPr/>
          <p:nvPr/>
        </p:nvSpPr>
        <p:spPr>
          <a:xfrm>
            <a:off x="781446" y="1759410"/>
            <a:ext cx="9112653" cy="1107996"/>
          </a:xfrm>
          <a:prstGeom prst="rect">
            <a:avLst/>
          </a:prstGeom>
        </p:spPr>
        <p:txBody>
          <a:bodyPr vert="horz" wrap="square">
            <a:spAutoFit/>
          </a:bodyPr>
          <a:lstStyle/>
          <a:p>
            <a:pPr fontAlgn="auto">
              <a:spcBef>
                <a:spcPts val="0"/>
              </a:spcBef>
              <a:spcAft>
                <a:spcPts val="0"/>
              </a:spcAft>
              <a:defRPr/>
            </a:pPr>
            <a:r>
              <a:rPr lang="zh-CN" altLang="en-US" sz="6600" spc="300" dirty="0" smtClean="0">
                <a:solidFill>
                  <a:srgbClr val="FF0000"/>
                </a:solidFill>
                <a:latin typeface="字魂27号-布丁体" panose="00000500000000000000" pitchFamily="2" charset="-122"/>
                <a:ea typeface="字魂27号-布丁体" panose="00000500000000000000" pitchFamily="2" charset="-122"/>
                <a:sym typeface="微软雅黑" panose="020B0503020204020204" pitchFamily="34" charset="-122"/>
              </a:rPr>
              <a:t>实训室安全教育</a:t>
            </a:r>
            <a:endParaRPr lang="zh-CN" altLang="en-US" sz="6600" spc="300" dirty="0">
              <a:solidFill>
                <a:srgbClr val="FF0000"/>
              </a:solidFill>
              <a:latin typeface="字魂27号-布丁体" panose="00000500000000000000" pitchFamily="2" charset="-122"/>
              <a:ea typeface="字魂27号-布丁体" panose="00000500000000000000" pitchFamily="2" charset="-122"/>
              <a:sym typeface="微软雅黑" panose="020B0503020204020204" pitchFamily="34" charset="-122"/>
            </a:endParaRPr>
          </a:p>
        </p:txBody>
      </p:sp>
      <p:sp>
        <p:nvSpPr>
          <p:cNvPr id="17" name="矩形 16"/>
          <p:cNvSpPr/>
          <p:nvPr/>
        </p:nvSpPr>
        <p:spPr>
          <a:xfrm>
            <a:off x="1672861" y="3190250"/>
            <a:ext cx="7329822" cy="523220"/>
          </a:xfrm>
          <a:prstGeom prst="rect">
            <a:avLst/>
          </a:prstGeom>
        </p:spPr>
        <p:txBody>
          <a:bodyPr vert="horz" wrap="square">
            <a:spAutoFit/>
          </a:bodyPr>
          <a:lstStyle/>
          <a:p>
            <a:pPr fontAlgn="auto">
              <a:spcBef>
                <a:spcPts val="0"/>
              </a:spcBef>
              <a:spcAft>
                <a:spcPts val="0"/>
              </a:spcAft>
              <a:defRPr/>
            </a:pPr>
            <a:r>
              <a:rPr lang="zh-CN" altLang="en-US" sz="2800" b="1" spc="300" dirty="0" smtClean="0">
                <a:solidFill>
                  <a:schemeClr val="tx1">
                    <a:lumMod val="75000"/>
                    <a:lumOff val="25000"/>
                  </a:schemeClr>
                </a:solidFill>
                <a:latin typeface="字魂27号-布丁体" panose="00000500000000000000" pitchFamily="2" charset="-122"/>
                <a:ea typeface="字魂27号-布丁体" panose="00000500000000000000" pitchFamily="2" charset="-122"/>
                <a:sym typeface="微软雅黑" panose="020B0503020204020204" pitchFamily="34" charset="-122"/>
              </a:rPr>
              <a:t>河池市宜州区职业教育中心</a:t>
            </a:r>
            <a:endParaRPr lang="zh-CN" altLang="en-US" sz="2800" b="1" spc="300" dirty="0">
              <a:solidFill>
                <a:schemeClr val="tx1">
                  <a:lumMod val="75000"/>
                  <a:lumOff val="25000"/>
                </a:schemeClr>
              </a:solidFill>
              <a:latin typeface="字魂27号-布丁体" panose="00000500000000000000" pitchFamily="2" charset="-122"/>
              <a:ea typeface="字魂27号-布丁体" panose="00000500000000000000" pitchFamily="2"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MH_Entry_1"/>
          <p:cNvSpPr/>
          <p:nvPr>
            <p:custDataLst>
              <p:tags r:id="rId1"/>
            </p:custDataLst>
          </p:nvPr>
        </p:nvSpPr>
        <p:spPr>
          <a:xfrm>
            <a:off x="716349" y="384938"/>
            <a:ext cx="3332837"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Arial" panose="020B0604020202020204" pitchFamily="34" charset="0"/>
                <a:cs typeface="+mn-ea"/>
                <a:sym typeface="Arial" panose="020B0604020202020204" pitchFamily="34" charset="0"/>
              </a:rPr>
              <a:t>触电是什么概念</a:t>
            </a:r>
          </a:p>
        </p:txBody>
      </p:sp>
      <p:grpSp>
        <p:nvGrpSpPr>
          <p:cNvPr id="30" name="组合 29"/>
          <p:cNvGrpSpPr/>
          <p:nvPr/>
        </p:nvGrpSpPr>
        <p:grpSpPr>
          <a:xfrm>
            <a:off x="7307456" y="4171636"/>
            <a:ext cx="3972642" cy="1440777"/>
            <a:chOff x="7332316" y="4395475"/>
            <a:chExt cx="3972642" cy="1440777"/>
          </a:xfrm>
        </p:grpSpPr>
        <p:sp>
          <p:nvSpPr>
            <p:cNvPr id="18" name="矩形 29711"/>
            <p:cNvSpPr/>
            <p:nvPr/>
          </p:nvSpPr>
          <p:spPr>
            <a:xfrm flipH="1">
              <a:off x="7332316" y="4395475"/>
              <a:ext cx="3453463" cy="1440777"/>
            </a:xfrm>
            <a:prstGeom prst="rect">
              <a:avLst/>
            </a:prstGeom>
            <a:solidFill>
              <a:srgbClr val="C00000"/>
            </a:solidFill>
            <a:ln w="9525">
              <a:noFill/>
            </a:ln>
          </p:spPr>
          <p:txBody>
            <a:bodyPr/>
            <a:lstStyle/>
            <a:p>
              <a:pPr lvl="0"/>
              <a:endParaRPr lang="zh-CN" altLang="en-US" dirty="0">
                <a:latin typeface="Arial" panose="020B0604020202020204" pitchFamily="34" charset="0"/>
                <a:cs typeface="+mn-ea"/>
                <a:sym typeface="Arial" panose="020B0604020202020204" pitchFamily="34" charset="0"/>
              </a:endParaRPr>
            </a:p>
          </p:txBody>
        </p:sp>
        <p:sp>
          <p:nvSpPr>
            <p:cNvPr id="22" name="矩形 29715"/>
            <p:cNvSpPr/>
            <p:nvPr/>
          </p:nvSpPr>
          <p:spPr>
            <a:xfrm flipH="1">
              <a:off x="7442095" y="4741843"/>
              <a:ext cx="3862863" cy="615553"/>
            </a:xfrm>
            <a:prstGeom prst="rect">
              <a:avLst/>
            </a:prstGeom>
            <a:noFill/>
            <a:ln w="9525">
              <a:noFill/>
            </a:ln>
          </p:spPr>
          <p:txBody>
            <a:bodyPr wrap="square" lIns="0" tIns="0" rIns="0" bIns="0">
              <a:spAutoFit/>
            </a:bodyPr>
            <a:lstStyle/>
            <a:p>
              <a:pPr lvl="0"/>
              <a:r>
                <a:rPr lang="en-US" altLang="zh-CN" sz="2000" b="1" dirty="0">
                  <a:solidFill>
                    <a:schemeClr val="bg1"/>
                  </a:solidFill>
                  <a:latin typeface="Arial" panose="020B0604020202020204" pitchFamily="34" charset="0"/>
                  <a:cs typeface="+mn-ea"/>
                  <a:sym typeface="Arial" panose="020B0604020202020204" pitchFamily="34" charset="0"/>
                </a:rPr>
                <a:t>02</a:t>
              </a:r>
              <a:r>
                <a:rPr lang="zh-CN" altLang="en-US" sz="2000" dirty="0">
                  <a:solidFill>
                    <a:schemeClr val="bg1"/>
                  </a:solidFill>
                  <a:latin typeface="Arial" panose="020B0604020202020204" pitchFamily="34" charset="0"/>
                  <a:cs typeface="+mn-ea"/>
                  <a:sym typeface="Arial" panose="020B0604020202020204" pitchFamily="34" charset="0"/>
                </a:rPr>
                <a:t> 人体安全电压只有</a:t>
              </a:r>
              <a:r>
                <a:rPr lang="en-US" altLang="zh-CN" sz="2000" dirty="0">
                  <a:solidFill>
                    <a:schemeClr val="bg1"/>
                  </a:solidFill>
                  <a:latin typeface="Arial" panose="020B0604020202020204" pitchFamily="34" charset="0"/>
                  <a:cs typeface="+mn-ea"/>
                  <a:sym typeface="Arial" panose="020B0604020202020204" pitchFamily="34" charset="0"/>
                </a:rPr>
                <a:t>36</a:t>
              </a:r>
              <a:r>
                <a:rPr lang="zh-CN" altLang="en-US" sz="2000" dirty="0">
                  <a:solidFill>
                    <a:schemeClr val="bg1"/>
                  </a:solidFill>
                  <a:latin typeface="Arial" panose="020B0604020202020204" pitchFamily="34" charset="0"/>
                  <a:cs typeface="+mn-ea"/>
                  <a:sym typeface="Arial" panose="020B0604020202020204" pitchFamily="34" charset="0"/>
                </a:rPr>
                <a:t>伏</a:t>
              </a:r>
              <a:r>
                <a:rPr lang="en-US" altLang="zh-CN" sz="2000" dirty="0">
                  <a:solidFill>
                    <a:schemeClr val="bg1"/>
                  </a:solidFill>
                  <a:latin typeface="Arial" panose="020B0604020202020204" pitchFamily="34" charset="0"/>
                  <a:cs typeface="+mn-ea"/>
                  <a:sym typeface="Arial" panose="020B0604020202020204" pitchFamily="34" charset="0"/>
                </a:rPr>
                <a:t>,</a:t>
              </a:r>
            </a:p>
            <a:p>
              <a:pPr lvl="0"/>
              <a:r>
                <a:rPr lang="zh-CN" altLang="en-US" sz="2000" dirty="0">
                  <a:solidFill>
                    <a:schemeClr val="bg1"/>
                  </a:solidFill>
                  <a:latin typeface="Arial" panose="020B0604020202020204" pitchFamily="34" charset="0"/>
                  <a:cs typeface="+mn-ea"/>
                  <a:sym typeface="Arial" panose="020B0604020202020204" pitchFamily="34" charset="0"/>
                </a:rPr>
                <a:t>超过</a:t>
              </a:r>
              <a:r>
                <a:rPr lang="en-US" altLang="zh-CN" sz="2000" dirty="0">
                  <a:solidFill>
                    <a:schemeClr val="bg1"/>
                  </a:solidFill>
                  <a:latin typeface="Arial" panose="020B0604020202020204" pitchFamily="34" charset="0"/>
                  <a:cs typeface="+mn-ea"/>
                  <a:sym typeface="Arial" panose="020B0604020202020204" pitchFamily="34" charset="0"/>
                </a:rPr>
                <a:t>36</a:t>
              </a:r>
              <a:r>
                <a:rPr lang="zh-CN" altLang="en-US" sz="2000" dirty="0">
                  <a:solidFill>
                    <a:schemeClr val="bg1"/>
                  </a:solidFill>
                  <a:latin typeface="Arial" panose="020B0604020202020204" pitchFamily="34" charset="0"/>
                  <a:cs typeface="+mn-ea"/>
                  <a:sym typeface="Arial" panose="020B0604020202020204" pitchFamily="34" charset="0"/>
                </a:rPr>
                <a:t>伏会引起身体不适。</a:t>
              </a:r>
            </a:p>
          </p:txBody>
        </p:sp>
      </p:grpSp>
      <p:grpSp>
        <p:nvGrpSpPr>
          <p:cNvPr id="4" name="组合 3"/>
          <p:cNvGrpSpPr/>
          <p:nvPr/>
        </p:nvGrpSpPr>
        <p:grpSpPr>
          <a:xfrm>
            <a:off x="1614689" y="4610034"/>
            <a:ext cx="3831771" cy="1455442"/>
            <a:chOff x="1349828" y="1831037"/>
            <a:chExt cx="3831771" cy="1455442"/>
          </a:xfrm>
          <a:solidFill>
            <a:schemeClr val="accent2">
              <a:lumMod val="75000"/>
            </a:schemeClr>
          </a:solidFill>
        </p:grpSpPr>
        <p:sp>
          <p:nvSpPr>
            <p:cNvPr id="19" name="矩形 29712"/>
            <p:cNvSpPr/>
            <p:nvPr/>
          </p:nvSpPr>
          <p:spPr>
            <a:xfrm flipH="1">
              <a:off x="1349828" y="1831037"/>
              <a:ext cx="3831771" cy="1455442"/>
            </a:xfrm>
            <a:prstGeom prst="rect">
              <a:avLst/>
            </a:prstGeom>
            <a:grpFill/>
            <a:ln w="9525">
              <a:noFill/>
            </a:ln>
          </p:spPr>
          <p:txBody>
            <a:bodyPr/>
            <a:lstStyle/>
            <a:p>
              <a:pPr lvl="0"/>
              <a:endParaRPr lang="zh-CN" altLang="en-US" dirty="0">
                <a:latin typeface="Arial" panose="020B0604020202020204" pitchFamily="34" charset="0"/>
                <a:cs typeface="+mn-ea"/>
                <a:sym typeface="Arial" panose="020B0604020202020204" pitchFamily="34" charset="0"/>
              </a:endParaRPr>
            </a:p>
          </p:txBody>
        </p:sp>
        <p:sp>
          <p:nvSpPr>
            <p:cNvPr id="21" name="矩形 29714"/>
            <p:cNvSpPr/>
            <p:nvPr/>
          </p:nvSpPr>
          <p:spPr>
            <a:xfrm flipH="1">
              <a:off x="1755205" y="2003359"/>
              <a:ext cx="3177217" cy="738664"/>
            </a:xfrm>
            <a:prstGeom prst="rect">
              <a:avLst/>
            </a:prstGeom>
            <a:grpFill/>
            <a:ln w="9525">
              <a:noFill/>
            </a:ln>
          </p:spPr>
          <p:txBody>
            <a:bodyPr wrap="square" lIns="0" tIns="0" rIns="0" bIns="0">
              <a:spAutoFit/>
            </a:bodyPr>
            <a:lstStyle/>
            <a:p>
              <a:pPr lvl="0"/>
              <a:r>
                <a:rPr lang="zh-CN" altLang="en-US" sz="1600" b="1" dirty="0">
                  <a:solidFill>
                    <a:schemeClr val="bg1"/>
                  </a:solidFill>
                  <a:latin typeface="Arial" panose="020B0604020202020204" pitchFamily="34" charset="0"/>
                  <a:cs typeface="+mn-ea"/>
                  <a:sym typeface="Arial" panose="020B0604020202020204" pitchFamily="34" charset="0"/>
                </a:rPr>
                <a:t>01 </a:t>
              </a:r>
              <a:r>
                <a:rPr lang="zh-CN" altLang="en-US" sz="1600" dirty="0">
                  <a:solidFill>
                    <a:schemeClr val="bg1"/>
                  </a:solidFill>
                  <a:latin typeface="Arial" panose="020B0604020202020204" pitchFamily="34" charset="0"/>
                  <a:cs typeface="+mn-ea"/>
                  <a:sym typeface="Arial" panose="020B0604020202020204" pitchFamily="34" charset="0"/>
                </a:rPr>
                <a:t> 触电就是人体接触带电体，电流通过人体造成伤害。轻者致人昏迷，重者致人死亡。 </a:t>
              </a:r>
            </a:p>
          </p:txBody>
        </p:sp>
      </p:grpSp>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b="8521"/>
          <a:stretch>
            <a:fillRect/>
          </a:stretch>
        </p:blipFill>
        <p:spPr>
          <a:xfrm>
            <a:off x="1956064" y="1258605"/>
            <a:ext cx="3426394" cy="3351429"/>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9187" y="1772269"/>
            <a:ext cx="3810000" cy="2324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30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900"/>
                                      </p:stCondLst>
                                      <p:childTnLst>
                                        <p:set>
                                          <p:cBhvr>
                                            <p:cTn id="10" dur="1" fill="hold">
                                              <p:stCondLst>
                                                <p:cond delay="0"/>
                                              </p:stCondLst>
                                            </p:cTn>
                                            <p:tgtEl>
                                              <p:spTgt spid="30"/>
                                            </p:tgtEl>
                                            <p:attrNameLst>
                                              <p:attrName>style.visibility</p:attrName>
                                            </p:attrNameLst>
                                          </p:cBhvr>
                                          <p:to>
                                            <p:strVal val="visible"/>
                                          </p:to>
                                        </p:set>
                                        <p:anim calcmode="lin" valueType="num" p14:bounceEnd="50000">
                                          <p:cBhvr additive="base">
                                            <p:cTn id="11" dur="10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3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9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66918" t="41548" r="5304" b="11550"/>
          <a:stretch>
            <a:fillRect/>
          </a:stretch>
        </p:blipFill>
        <p:spPr>
          <a:xfrm>
            <a:off x="852895" y="426132"/>
            <a:ext cx="3386294" cy="3213267"/>
          </a:xfrm>
          <a:prstGeom prst="rect">
            <a:avLst/>
          </a:prstGeom>
        </p:spPr>
      </p:pic>
      <p:sp>
        <p:nvSpPr>
          <p:cNvPr id="27" name="MH_Entry_1"/>
          <p:cNvSpPr/>
          <p:nvPr>
            <p:custDataLst>
              <p:tags r:id="rId1"/>
            </p:custDataLst>
          </p:nvPr>
        </p:nvSpPr>
        <p:spPr>
          <a:xfrm>
            <a:off x="3871736" y="3779916"/>
            <a:ext cx="4070685" cy="67710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4400" b="1" noProof="1">
                <a:solidFill>
                  <a:srgbClr val="C00000"/>
                </a:solidFill>
                <a:latin typeface="Arial" panose="020B0604020202020204" pitchFamily="34" charset="0"/>
                <a:cs typeface="+mn-ea"/>
                <a:sym typeface="Arial" panose="020B0604020202020204" pitchFamily="34" charset="0"/>
              </a:rPr>
              <a:t>生活中安全用电</a:t>
            </a:r>
          </a:p>
        </p:txBody>
      </p:sp>
      <p:sp>
        <p:nvSpPr>
          <p:cNvPr id="2" name="文本框 1"/>
          <p:cNvSpPr txBox="1"/>
          <p:nvPr/>
        </p:nvSpPr>
        <p:spPr>
          <a:xfrm>
            <a:off x="2069564" y="1355988"/>
            <a:ext cx="1441420" cy="1446550"/>
          </a:xfrm>
          <a:prstGeom prst="rect">
            <a:avLst/>
          </a:prstGeom>
          <a:noFill/>
        </p:spPr>
        <p:txBody>
          <a:bodyPr wrap="none" rtlCol="0">
            <a:spAutoFit/>
          </a:bodyPr>
          <a:lstStyle/>
          <a:p>
            <a:r>
              <a:rPr lang="en-US" altLang="zh-CN" sz="8800" dirty="0">
                <a:solidFill>
                  <a:srgbClr val="C00000"/>
                </a:solidFill>
                <a:latin typeface="Arial" panose="020B0604020202020204" pitchFamily="34" charset="0"/>
                <a:cs typeface="+mn-ea"/>
                <a:sym typeface="Arial" panose="020B0604020202020204" pitchFamily="34" charset="0"/>
              </a:rPr>
              <a:t>03</a:t>
            </a:r>
            <a:endParaRPr lang="zh-CN" altLang="en-US" sz="8800" dirty="0">
              <a:solidFill>
                <a:srgbClr val="C00000"/>
              </a:solidFill>
              <a:latin typeface="Arial" panose="020B0604020202020204" pitchFamily="34" charset="0"/>
              <a:cs typeface="+mn-ea"/>
              <a:sym typeface="Arial" panose="020B0604020202020204" pitchFamily="34" charset="0"/>
            </a:endParaRPr>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5719" y="465916"/>
            <a:ext cx="5574694" cy="5569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H_Entry_1"/>
          <p:cNvSpPr/>
          <p:nvPr>
            <p:custDataLst>
              <p:tags r:id="rId1"/>
            </p:custDataLst>
          </p:nvPr>
        </p:nvSpPr>
        <p:spPr>
          <a:xfrm>
            <a:off x="615728" y="444869"/>
            <a:ext cx="4720020"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2400" noProof="1">
                <a:solidFill>
                  <a:srgbClr val="C00000"/>
                </a:solidFill>
                <a:latin typeface="Arial" panose="020B0604020202020204" pitchFamily="34" charset="0"/>
                <a:cs typeface="+mn-ea"/>
                <a:sym typeface="Arial" panose="020B0604020202020204" pitchFamily="34" charset="0"/>
              </a:rPr>
              <a:t>电器火灾安全扑救方式</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684" y="1948571"/>
            <a:ext cx="2197883" cy="2998838"/>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467" y="1097126"/>
            <a:ext cx="3498574" cy="2998838"/>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1544" y="3104707"/>
            <a:ext cx="1547087" cy="2188379"/>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15724" y="2009837"/>
            <a:ext cx="2636632" cy="1217351"/>
          </a:xfrm>
          <a:prstGeom prst="rect">
            <a:avLst/>
          </a:prstGeom>
        </p:spPr>
      </p:pic>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2175" y="3486352"/>
            <a:ext cx="1461057" cy="1461057"/>
          </a:xfrm>
          <a:prstGeom prst="rect">
            <a:avLst/>
          </a:prstGeom>
        </p:spPr>
      </p:pic>
      <p:pic>
        <p:nvPicPr>
          <p:cNvPr id="13" name="图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52205" y="3823032"/>
            <a:ext cx="1574059" cy="787696"/>
          </a:xfrm>
          <a:prstGeom prst="rect">
            <a:avLst/>
          </a:prstGeom>
        </p:spPr>
      </p:pic>
      <p:pic>
        <p:nvPicPr>
          <p:cNvPr id="14" name="图片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31774" y="3359272"/>
            <a:ext cx="1325862" cy="17152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14:bounceEnd="50000">
                                          <p:cBhvr additive="base">
                                            <p:cTn id="11" dur="100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0000">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50000">
                                      <p:stCondLst>
                                        <p:cond delay="900"/>
                                      </p:stCondLst>
                                      <p:childTnLst>
                                        <p:set>
                                          <p:cBhvr>
                                            <p:cTn id="18" dur="1" fill="hold">
                                              <p:stCondLst>
                                                <p:cond delay="0"/>
                                              </p:stCondLst>
                                            </p:cTn>
                                            <p:tgtEl>
                                              <p:spTgt spid="10"/>
                                            </p:tgtEl>
                                            <p:attrNameLst>
                                              <p:attrName>style.visibility</p:attrName>
                                            </p:attrNameLst>
                                          </p:cBhvr>
                                          <p:to>
                                            <p:strVal val="visible"/>
                                          </p:to>
                                        </p:set>
                                        <p:anim calcmode="lin" valueType="num" p14:bounceEnd="50000">
                                          <p:cBhvr additive="base">
                                            <p:cTn id="19" dur="10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50000">
                                      <p:stCondLst>
                                        <p:cond delay="1200"/>
                                      </p:stCondLst>
                                      <p:childTnLst>
                                        <p:set>
                                          <p:cBhvr>
                                            <p:cTn id="22" dur="1" fill="hold">
                                              <p:stCondLst>
                                                <p:cond delay="0"/>
                                              </p:stCondLst>
                                            </p:cTn>
                                            <p:tgtEl>
                                              <p:spTgt spid="12"/>
                                            </p:tgtEl>
                                            <p:attrNameLst>
                                              <p:attrName>style.visibility</p:attrName>
                                            </p:attrNameLst>
                                          </p:cBhvr>
                                          <p:to>
                                            <p:strVal val="visible"/>
                                          </p:to>
                                        </p:set>
                                        <p:anim calcmode="lin" valueType="num" p14:bounceEnd="50000">
                                          <p:cBhvr additive="base">
                                            <p:cTn id="23" dur="10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24" dur="10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50000">
                                      <p:stCondLst>
                                        <p:cond delay="1500"/>
                                      </p:stCondLst>
                                      <p:childTnLst>
                                        <p:set>
                                          <p:cBhvr>
                                            <p:cTn id="26" dur="1" fill="hold">
                                              <p:stCondLst>
                                                <p:cond delay="0"/>
                                              </p:stCondLst>
                                            </p:cTn>
                                            <p:tgtEl>
                                              <p:spTgt spid="14"/>
                                            </p:tgtEl>
                                            <p:attrNameLst>
                                              <p:attrName>style.visibility</p:attrName>
                                            </p:attrNameLst>
                                          </p:cBhvr>
                                          <p:to>
                                            <p:strVal val="visible"/>
                                          </p:to>
                                        </p:set>
                                        <p:anim calcmode="lin" valueType="num" p14:bounceEnd="50000">
                                          <p:cBhvr additive="base">
                                            <p:cTn id="27" dur="1000" fill="hold"/>
                                            <p:tgtEl>
                                              <p:spTgt spid="14"/>
                                            </p:tgtEl>
                                            <p:attrNameLst>
                                              <p:attrName>ppt_x</p:attrName>
                                            </p:attrNameLst>
                                          </p:cBhvr>
                                          <p:tavLst>
                                            <p:tav tm="0">
                                              <p:val>
                                                <p:strVal val="1+#ppt_w/2"/>
                                              </p:val>
                                            </p:tav>
                                            <p:tav tm="100000">
                                              <p:val>
                                                <p:strVal val="#ppt_x"/>
                                              </p:val>
                                            </p:tav>
                                          </p:tavLst>
                                        </p:anim>
                                        <p:anim calcmode="lin" valueType="num" p14:bounceEnd="50000">
                                          <p:cBhvr additive="base">
                                            <p:cTn id="28" dur="10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14:presetBounceEnd="50000">
                                      <p:stCondLst>
                                        <p:cond delay="1800"/>
                                      </p:stCondLst>
                                      <p:childTnLst>
                                        <p:set>
                                          <p:cBhvr>
                                            <p:cTn id="30" dur="1" fill="hold">
                                              <p:stCondLst>
                                                <p:cond delay="0"/>
                                              </p:stCondLst>
                                            </p:cTn>
                                            <p:tgtEl>
                                              <p:spTgt spid="13"/>
                                            </p:tgtEl>
                                            <p:attrNameLst>
                                              <p:attrName>style.visibility</p:attrName>
                                            </p:attrNameLst>
                                          </p:cBhvr>
                                          <p:to>
                                            <p:strVal val="visible"/>
                                          </p:to>
                                        </p:set>
                                        <p:anim calcmode="lin" valueType="num" p14:bounceEnd="50000">
                                          <p:cBhvr additive="base">
                                            <p:cTn id="31" dur="10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3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2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1+#ppt_w/2"/>
                                              </p:val>
                                            </p:tav>
                                            <p:tav tm="100000">
                                              <p:val>
                                                <p:strVal val="#ppt_x"/>
                                              </p:val>
                                            </p:tav>
                                          </p:tavLst>
                                        </p:anim>
                                        <p:anim calcmode="lin" valueType="num">
                                          <p:cBhvr additive="base">
                                            <p:cTn id="24" dur="10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5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1+#ppt_w/2"/>
                                              </p:val>
                                            </p:tav>
                                            <p:tav tm="100000">
                                              <p:val>
                                                <p:strVal val="#ppt_x"/>
                                              </p:val>
                                            </p:tav>
                                          </p:tavLst>
                                        </p:anim>
                                        <p:anim calcmode="lin" valueType="num">
                                          <p:cBhvr additive="base">
                                            <p:cTn id="28" dur="10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8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1+#ppt_w/2"/>
                                              </p:val>
                                            </p:tav>
                                            <p:tav tm="100000">
                                              <p:val>
                                                <p:strVal val="#ppt_x"/>
                                              </p:val>
                                            </p:tav>
                                          </p:tavLst>
                                        </p:anim>
                                        <p:anim calcmode="lin" valueType="num">
                                          <p:cBhvr additive="base">
                                            <p:cTn id="3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709720" y="2217178"/>
            <a:ext cx="4720282" cy="1938992"/>
          </a:xfrm>
          <a:prstGeom prst="rect">
            <a:avLst/>
          </a:prstGeom>
        </p:spPr>
        <p:txBody>
          <a:bodyPr wrap="square">
            <a:spAutoFit/>
          </a:bodyPr>
          <a:lstStyle/>
          <a:p>
            <a:pPr>
              <a:lnSpc>
                <a:spcPct val="150000"/>
              </a:lnSpc>
              <a:spcBef>
                <a:spcPct val="50000"/>
              </a:spcBef>
            </a:pPr>
            <a:r>
              <a:rPr lang="zh-CN" altLang="en-US" sz="2000" dirty="0">
                <a:latin typeface="Arial" panose="020B0604020202020204" pitchFamily="34" charset="0"/>
                <a:cs typeface="+mn-ea"/>
                <a:sym typeface="Arial" panose="020B0604020202020204" pitchFamily="34" charset="0"/>
              </a:rPr>
              <a:t>       家中发现有破损的插排一定不要继续使用，可以告诉父母更换新的，继续使用非常危险，很容易短路引起火灾，甚至造成生命危险。</a:t>
            </a:r>
          </a:p>
        </p:txBody>
      </p:sp>
      <p:sp>
        <p:nvSpPr>
          <p:cNvPr id="13" name="MH_Entry_1"/>
          <p:cNvSpPr/>
          <p:nvPr>
            <p:custDataLst>
              <p:tags r:id="rId1"/>
            </p:custDataLst>
          </p:nvPr>
        </p:nvSpPr>
        <p:spPr>
          <a:xfrm>
            <a:off x="792745" y="621381"/>
            <a:ext cx="4720020"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Arial" panose="020B0604020202020204" pitchFamily="34" charset="0"/>
                <a:cs typeface="+mn-ea"/>
                <a:sym typeface="Arial" panose="020B0604020202020204" pitchFamily="34" charset="0"/>
              </a:rPr>
              <a:t>生活中安全用电</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091" y="1824466"/>
            <a:ext cx="6078903" cy="35413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Entry_1"/>
          <p:cNvSpPr/>
          <p:nvPr>
            <p:custDataLst>
              <p:tags r:id="rId1"/>
            </p:custDataLst>
          </p:nvPr>
        </p:nvSpPr>
        <p:spPr>
          <a:xfrm>
            <a:off x="496472" y="505988"/>
            <a:ext cx="4720020"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Arial" panose="020B0604020202020204" pitchFamily="34" charset="0"/>
                <a:cs typeface="+mn-ea"/>
                <a:sym typeface="Arial" panose="020B0604020202020204" pitchFamily="34" charset="0"/>
              </a:rPr>
              <a:t>生活中安全用电</a:t>
            </a:r>
          </a:p>
        </p:txBody>
      </p:sp>
      <p:pic>
        <p:nvPicPr>
          <p:cNvPr id="6" name="Picture 9" descr="湿手2"/>
          <p:cNvPicPr>
            <a:picLocks noChangeAspect="1" noChangeArrowheads="1"/>
          </p:cNvPicPr>
          <p:nvPr/>
        </p:nvPicPr>
        <p:blipFill rotWithShape="1">
          <a:blip r:embed="rId4">
            <a:extLst>
              <a:ext uri="{28A0092B-C50C-407E-A947-70E740481C1C}">
                <a14:useLocalDpi xmlns:a14="http://schemas.microsoft.com/office/drawing/2010/main" val="0"/>
              </a:ext>
            </a:extLst>
          </a:blip>
          <a:srcRect b="20875"/>
          <a:stretch>
            <a:fillRect/>
          </a:stretch>
        </p:blipFill>
        <p:spPr bwMode="auto">
          <a:xfrm>
            <a:off x="921164" y="2088441"/>
            <a:ext cx="5016039" cy="386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6095206" y="2428062"/>
            <a:ext cx="503708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200000"/>
              </a:lnSpc>
              <a:spcBef>
                <a:spcPct val="50000"/>
              </a:spcBef>
              <a:buFontTx/>
              <a:buNone/>
            </a:pPr>
            <a:r>
              <a:rPr lang="zh-CN" altLang="en-US" sz="1800" dirty="0">
                <a:ea typeface="+mn-ea"/>
                <a:cs typeface="+mn-ea"/>
                <a:sym typeface="Arial" panose="020B0604020202020204" pitchFamily="34" charset="0"/>
              </a:rPr>
              <a:t>       湿手、湿布有导电作用。不要用湿手、湿布触摸、擦拭电器外壳。正常情况下，家用电器的外壳不带电。如果连接它的导线破损或受潮漏电，外壳就会带电，就可能发生触电事故。</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0000">
                                      <p:stCondLst>
                                        <p:cond delay="400"/>
                                      </p:stCondLst>
                                      <p:childTnLst>
                                        <p:set>
                                          <p:cBhvr>
                                            <p:cTn id="10" dur="1" fill="hold">
                                              <p:stCondLst>
                                                <p:cond delay="0"/>
                                              </p:stCondLst>
                                            </p:cTn>
                                            <p:tgtEl>
                                              <p:spTgt spid="7"/>
                                            </p:tgtEl>
                                            <p:attrNameLst>
                                              <p:attrName>style.visibility</p:attrName>
                                            </p:attrNameLst>
                                          </p:cBhvr>
                                          <p:to>
                                            <p:strVal val="visible"/>
                                          </p:to>
                                        </p:set>
                                        <p:anim calcmode="lin" valueType="num" p14:bounceEnd="50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4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H_Entry_1"/>
          <p:cNvSpPr/>
          <p:nvPr>
            <p:custDataLst>
              <p:tags r:id="rId1"/>
            </p:custDataLst>
          </p:nvPr>
        </p:nvSpPr>
        <p:spPr>
          <a:xfrm>
            <a:off x="558256" y="580128"/>
            <a:ext cx="4720020"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Arial" panose="020B0604020202020204" pitchFamily="34" charset="0"/>
                <a:cs typeface="+mn-ea"/>
                <a:sym typeface="Arial" panose="020B0604020202020204" pitchFamily="34" charset="0"/>
              </a:rPr>
              <a:t>生活中安全用电</a:t>
            </a:r>
          </a:p>
        </p:txBody>
      </p:sp>
      <p:grpSp>
        <p:nvGrpSpPr>
          <p:cNvPr id="5" name="组合 4"/>
          <p:cNvGrpSpPr/>
          <p:nvPr/>
        </p:nvGrpSpPr>
        <p:grpSpPr>
          <a:xfrm rot="752720">
            <a:off x="6067090" y="1811644"/>
            <a:ext cx="5837485" cy="4620817"/>
            <a:chOff x="1568368" y="696469"/>
            <a:chExt cx="7520347" cy="5952931"/>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03047">
              <a:off x="1568368" y="696469"/>
              <a:ext cx="7520347" cy="5952931"/>
            </a:xfrm>
            <a:prstGeom prst="rect">
              <a:avLst/>
            </a:prstGeom>
          </p:spPr>
        </p:pic>
        <p:pic>
          <p:nvPicPr>
            <p:cNvPr id="7" name="Picture 8" descr="0T1153P0-0"/>
            <p:cNvPicPr>
              <a:picLocks noChangeAspect="1" noChangeArrowheads="1"/>
            </p:cNvPicPr>
            <p:nvPr/>
          </p:nvPicPr>
          <p:blipFill rotWithShape="1">
            <a:blip r:embed="rId5">
              <a:extLst>
                <a:ext uri="{28A0092B-C50C-407E-A947-70E740481C1C}">
                  <a14:useLocalDpi xmlns:a14="http://schemas.microsoft.com/office/drawing/2010/main" val="0"/>
                </a:ext>
              </a:extLst>
            </a:blip>
            <a:srcRect b="14897"/>
            <a:stretch>
              <a:fillRect/>
            </a:stretch>
          </p:blipFill>
          <p:spPr bwMode="auto">
            <a:xfrm rot="20272683">
              <a:off x="2621105" y="1628398"/>
              <a:ext cx="4973539" cy="393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矩形 7"/>
          <p:cNvSpPr/>
          <p:nvPr/>
        </p:nvSpPr>
        <p:spPr>
          <a:xfrm>
            <a:off x="965910" y="2489544"/>
            <a:ext cx="4755999" cy="2862322"/>
          </a:xfrm>
          <a:prstGeom prst="rect">
            <a:avLst/>
          </a:prstGeom>
        </p:spPr>
        <p:txBody>
          <a:bodyPr wrap="square">
            <a:spAutoFit/>
          </a:bodyPr>
          <a:lstStyle/>
          <a:p>
            <a:pPr>
              <a:lnSpc>
                <a:spcPct val="200000"/>
              </a:lnSpc>
              <a:spcBef>
                <a:spcPct val="50000"/>
              </a:spcBef>
            </a:pPr>
            <a:r>
              <a:rPr lang="zh-CN" altLang="en-US" dirty="0">
                <a:latin typeface="Arial" panose="020B0604020202020204" pitchFamily="34" charset="0"/>
                <a:cs typeface="+mn-ea"/>
                <a:sym typeface="Arial" panose="020B0604020202020204" pitchFamily="34" charset="0"/>
              </a:rPr>
              <a:t>       在户外玩耍时，要远离高压输电设备及配电室之类的地方。不要在高压线附近放风筝，不要到配电室中去玩耍。哪怕安装灯泡等简单的事情，也要先关断电源，并在家长的指导下进行。   </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14:presetBounceEnd="5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50000">
                                          <p:cBhvr additive="base">
                                            <p:cTn id="12"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5511586" y="2699270"/>
            <a:ext cx="569116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200000"/>
              </a:lnSpc>
              <a:spcBef>
                <a:spcPct val="50000"/>
              </a:spcBef>
              <a:buNone/>
            </a:pPr>
            <a:r>
              <a:rPr lang="zh-CN" altLang="en-US" sz="2000" dirty="0">
                <a:ea typeface="+mn-ea"/>
                <a:cs typeface="+mn-ea"/>
                <a:sym typeface="Arial" panose="020B0604020202020204" pitchFamily="34" charset="0"/>
              </a:rPr>
              <a:t>       不要用手、金属物或铅笔芯等东西去拨弄开关，也不要把它们插到插座孔里。不要乱动电线、灯头、插座。因为，带电部分也许已暴露在外，接触它有触电的危险。</a:t>
            </a:r>
            <a:r>
              <a:rPr lang="zh-CN" altLang="en-US" sz="1600" dirty="0">
                <a:ea typeface="+mn-ea"/>
                <a:cs typeface="+mn-ea"/>
                <a:sym typeface="Arial" panose="020B0604020202020204" pitchFamily="34" charset="0"/>
              </a:rPr>
              <a:t> </a:t>
            </a:r>
          </a:p>
        </p:txBody>
      </p:sp>
      <p:pic>
        <p:nvPicPr>
          <p:cNvPr id="6" name="Picture 8" descr="插座与钉子"/>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621" y="2699270"/>
            <a:ext cx="3977218" cy="321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H_Entry_1"/>
          <p:cNvSpPr/>
          <p:nvPr>
            <p:custDataLst>
              <p:tags r:id="rId1"/>
            </p:custDataLst>
          </p:nvPr>
        </p:nvSpPr>
        <p:spPr>
          <a:xfrm>
            <a:off x="459402" y="530701"/>
            <a:ext cx="4720020"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Arial" panose="020B0604020202020204" pitchFamily="34" charset="0"/>
                <a:cs typeface="+mn-ea"/>
                <a:sym typeface="Arial" panose="020B0604020202020204" pitchFamily="34" charset="0"/>
              </a:rPr>
              <a:t>生活中安全用电</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80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0000">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8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70434" y="2082337"/>
            <a:ext cx="4696225" cy="4018396"/>
            <a:chOff x="1847528" y="936345"/>
            <a:chExt cx="5976664" cy="5114023"/>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528" y="936345"/>
              <a:ext cx="5976664" cy="5114023"/>
            </a:xfrm>
            <a:prstGeom prst="rect">
              <a:avLst/>
            </a:prstGeom>
          </p:spPr>
        </p:pic>
        <p:pic>
          <p:nvPicPr>
            <p:cNvPr id="7" name="Picture 8" descr="雷击"/>
            <p:cNvPicPr>
              <a:picLocks noChangeAspect="1" noChangeArrowheads="1"/>
            </p:cNvPicPr>
            <p:nvPr/>
          </p:nvPicPr>
          <p:blipFill rotWithShape="1">
            <a:blip r:embed="rId5">
              <a:extLst>
                <a:ext uri="{28A0092B-C50C-407E-A947-70E740481C1C}">
                  <a14:useLocalDpi xmlns:a14="http://schemas.microsoft.com/office/drawing/2010/main" val="0"/>
                </a:ext>
              </a:extLst>
            </a:blip>
            <a:srcRect l="1532" t="661" r="3490" b="25849"/>
            <a:stretch>
              <a:fillRect/>
            </a:stretch>
          </p:blipFill>
          <p:spPr bwMode="auto">
            <a:xfrm>
              <a:off x="2423592" y="1598300"/>
              <a:ext cx="4635578" cy="355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矩形 7"/>
          <p:cNvSpPr/>
          <p:nvPr/>
        </p:nvSpPr>
        <p:spPr>
          <a:xfrm>
            <a:off x="5466659" y="3214372"/>
            <a:ext cx="5714694" cy="1754326"/>
          </a:xfrm>
          <a:prstGeom prst="rect">
            <a:avLst/>
          </a:prstGeom>
        </p:spPr>
        <p:txBody>
          <a:bodyPr wrap="square">
            <a:spAutoFit/>
          </a:bodyPr>
          <a:lstStyle/>
          <a:p>
            <a:pPr>
              <a:lnSpc>
                <a:spcPct val="150000"/>
              </a:lnSpc>
              <a:spcBef>
                <a:spcPct val="50000"/>
              </a:spcBef>
            </a:pPr>
            <a:r>
              <a:rPr lang="zh-CN" altLang="en-US" dirty="0">
                <a:latin typeface="Arial" panose="020B0604020202020204" pitchFamily="34" charset="0"/>
                <a:cs typeface="+mn-ea"/>
                <a:sym typeface="Arial" panose="020B0604020202020204" pitchFamily="34" charset="0"/>
              </a:rPr>
              <a:t>       户外活动遇到雷雨时，不要站在大树、烟囱、尖塔、电线杆等底下，也不要站在山顶上，因为高耸、凸出的物体容易遭受雷击。在开阔的水面游泳或划船的同学，在雷雨时要赶快离开水面，否则会成为雷击的目标。 </a:t>
            </a:r>
          </a:p>
        </p:txBody>
      </p:sp>
      <p:sp>
        <p:nvSpPr>
          <p:cNvPr id="9" name="矩形 8"/>
          <p:cNvSpPr/>
          <p:nvPr/>
        </p:nvSpPr>
        <p:spPr>
          <a:xfrm>
            <a:off x="6519035" y="2007153"/>
            <a:ext cx="6250461" cy="1061829"/>
          </a:xfrm>
          <a:prstGeom prst="rect">
            <a:avLst/>
          </a:prstGeom>
        </p:spPr>
        <p:txBody>
          <a:bodyPr wrap="square">
            <a:spAutoFit/>
          </a:bodyPr>
          <a:lstStyle/>
          <a:p>
            <a:pPr>
              <a:lnSpc>
                <a:spcPct val="150000"/>
              </a:lnSpc>
              <a:spcBef>
                <a:spcPct val="50000"/>
              </a:spcBef>
            </a:pPr>
            <a:r>
              <a:rPr lang="zh-CN" altLang="en-US" dirty="0">
                <a:latin typeface="Arial" panose="020B0604020202020204" pitchFamily="34" charset="0"/>
                <a:cs typeface="+mn-ea"/>
                <a:sym typeface="Arial" panose="020B0604020202020204" pitchFamily="34" charset="0"/>
              </a:rPr>
              <a:t>电闪雷鸣风雨急，藏到树下去躲雨</a:t>
            </a:r>
            <a:endParaRPr lang="en-US" altLang="zh-CN" dirty="0">
              <a:latin typeface="Arial" panose="020B0604020202020204" pitchFamily="34" charset="0"/>
              <a:cs typeface="+mn-ea"/>
              <a:sym typeface="Arial" panose="020B0604020202020204" pitchFamily="34" charset="0"/>
            </a:endParaRPr>
          </a:p>
          <a:p>
            <a:pPr>
              <a:lnSpc>
                <a:spcPct val="150000"/>
              </a:lnSpc>
              <a:spcBef>
                <a:spcPct val="50000"/>
              </a:spcBef>
            </a:pPr>
            <a:r>
              <a:rPr lang="zh-CN" altLang="en-US" dirty="0">
                <a:latin typeface="Arial" panose="020B0604020202020204" pitchFamily="34" charset="0"/>
                <a:cs typeface="+mn-ea"/>
                <a:sym typeface="Arial" panose="020B0604020202020204" pitchFamily="34" charset="0"/>
              </a:rPr>
              <a:t>其实这里不安全，这样最易遭雷击</a:t>
            </a:r>
          </a:p>
        </p:txBody>
      </p:sp>
      <p:sp>
        <p:nvSpPr>
          <p:cNvPr id="15" name="MH_Entry_1"/>
          <p:cNvSpPr/>
          <p:nvPr>
            <p:custDataLst>
              <p:tags r:id="rId1"/>
            </p:custDataLst>
          </p:nvPr>
        </p:nvSpPr>
        <p:spPr>
          <a:xfrm>
            <a:off x="138126" y="461686"/>
            <a:ext cx="4720020"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Arial" panose="020B0604020202020204" pitchFamily="34" charset="0"/>
                <a:cs typeface="+mn-ea"/>
                <a:sym typeface="Arial" panose="020B0604020202020204" pitchFamily="34" charset="0"/>
              </a:rPr>
              <a:t>生活中安全用电</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1000" fill="hold"/>
                                            <p:tgtEl>
                                              <p:spTgt spid="9"/>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812867" y="1894887"/>
            <a:ext cx="4895906" cy="318593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mn-ea"/>
              <a:sym typeface="Arial" panose="020B0604020202020204" pitchFamily="34" charset="0"/>
            </a:endParaRPr>
          </a:p>
        </p:txBody>
      </p:sp>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64948" y="1894887"/>
            <a:ext cx="4247919" cy="3185939"/>
          </a:xfrm>
          <a:prstGeom prst="rect">
            <a:avLst/>
          </a:prstGeom>
          <a:solidFill>
            <a:srgbClr val="33909B"/>
          </a:solidFill>
          <a:ln>
            <a:noFill/>
          </a:ln>
        </p:spPr>
      </p:pic>
      <p:sp>
        <p:nvSpPr>
          <p:cNvPr id="7" name="矩形 6"/>
          <p:cNvSpPr/>
          <p:nvPr/>
        </p:nvSpPr>
        <p:spPr>
          <a:xfrm>
            <a:off x="6201368" y="3577502"/>
            <a:ext cx="4175920" cy="1323439"/>
          </a:xfrm>
          <a:prstGeom prst="rect">
            <a:avLst/>
          </a:prstGeom>
        </p:spPr>
        <p:txBody>
          <a:bodyPr wrap="square">
            <a:spAutoFit/>
          </a:bodyPr>
          <a:lstStyle/>
          <a:p>
            <a:pPr>
              <a:spcBef>
                <a:spcPct val="50000"/>
              </a:spcBef>
            </a:pPr>
            <a:r>
              <a:rPr lang="zh-CN" altLang="en-US" sz="1600" dirty="0">
                <a:solidFill>
                  <a:schemeClr val="accent2">
                    <a:lumMod val="50000"/>
                  </a:schemeClr>
                </a:solidFill>
                <a:latin typeface="Arial" panose="020B0604020202020204" pitchFamily="34" charset="0"/>
                <a:cs typeface="+mn-ea"/>
                <a:sym typeface="Arial" panose="020B0604020202020204" pitchFamily="34" charset="0"/>
              </a:rPr>
              <a:t> 家用电器冒烟，起火怎么办？使用家用电器时，一旦发现冒烟、起火，应当马上拔下电源线插头，切断电源。一般说来，家用电器冒烟、起火是由于电器内部产生障碍造成的，所以，必须首先切断电源。 </a:t>
            </a:r>
          </a:p>
        </p:txBody>
      </p:sp>
      <p:sp>
        <p:nvSpPr>
          <p:cNvPr id="8" name="矩形 7"/>
          <p:cNvSpPr/>
          <p:nvPr/>
        </p:nvSpPr>
        <p:spPr>
          <a:xfrm>
            <a:off x="5962936" y="2072914"/>
            <a:ext cx="4646007" cy="1438668"/>
          </a:xfrm>
          <a:prstGeom prst="rect">
            <a:avLst/>
          </a:prstGeom>
        </p:spPr>
        <p:txBody>
          <a:bodyPr wrap="square">
            <a:spAutoFit/>
          </a:bodyPr>
          <a:lstStyle/>
          <a:p>
            <a:pPr algn="ctr">
              <a:spcBef>
                <a:spcPct val="50000"/>
              </a:spcBef>
            </a:pPr>
            <a:r>
              <a:rPr lang="zh-CN" altLang="en-US" sz="3500" b="1" dirty="0">
                <a:solidFill>
                  <a:schemeClr val="accent2">
                    <a:lumMod val="50000"/>
                  </a:schemeClr>
                </a:solidFill>
                <a:latin typeface="Arial" panose="020B0604020202020204" pitchFamily="34" charset="0"/>
                <a:cs typeface="+mn-ea"/>
                <a:sym typeface="Arial" panose="020B0604020202020204" pitchFamily="34" charset="0"/>
              </a:rPr>
              <a:t>发生电器火灾时候</a:t>
            </a:r>
            <a:r>
              <a:rPr lang="en-US" altLang="zh-CN" sz="3500" b="1" dirty="0">
                <a:solidFill>
                  <a:schemeClr val="accent2">
                    <a:lumMod val="50000"/>
                  </a:schemeClr>
                </a:solidFill>
                <a:latin typeface="Arial" panose="020B0604020202020204" pitchFamily="34" charset="0"/>
                <a:cs typeface="+mn-ea"/>
                <a:sym typeface="Arial" panose="020B0604020202020204" pitchFamily="34" charset="0"/>
              </a:rPr>
              <a:t>  </a:t>
            </a:r>
          </a:p>
          <a:p>
            <a:pPr algn="ctr">
              <a:spcBef>
                <a:spcPct val="50000"/>
              </a:spcBef>
            </a:pPr>
            <a:r>
              <a:rPr lang="zh-CN" altLang="en-US" sz="3500" b="1" dirty="0">
                <a:solidFill>
                  <a:schemeClr val="accent2">
                    <a:lumMod val="50000"/>
                  </a:schemeClr>
                </a:solidFill>
                <a:latin typeface="Arial" panose="020B0604020202020204" pitchFamily="34" charset="0"/>
                <a:cs typeface="+mn-ea"/>
                <a:sym typeface="Arial" panose="020B0604020202020204" pitchFamily="34" charset="0"/>
              </a:rPr>
              <a:t>先断开电源后灭火</a:t>
            </a:r>
          </a:p>
        </p:txBody>
      </p:sp>
      <p:sp>
        <p:nvSpPr>
          <p:cNvPr id="14" name="MH_Entry_1"/>
          <p:cNvSpPr/>
          <p:nvPr>
            <p:custDataLst>
              <p:tags r:id="rId1"/>
            </p:custDataLst>
          </p:nvPr>
        </p:nvSpPr>
        <p:spPr>
          <a:xfrm>
            <a:off x="521186" y="468918"/>
            <a:ext cx="4720020"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Arial" panose="020B0604020202020204" pitchFamily="34" charset="0"/>
                <a:cs typeface="+mn-ea"/>
                <a:sym typeface="Arial" panose="020B0604020202020204" pitchFamily="34" charset="0"/>
              </a:rPr>
              <a:t>生活中安全用电</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12" presetClass="entr" presetSubtype="8"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right)">
                                          <p:cBhvr>
                                            <p:cTn id="12" dur="500"/>
                                            <p:tgtEl>
                                              <p:spTgt spid="5"/>
                                            </p:tgtEl>
                                          </p:cBhvr>
                                        </p:animEffect>
                                      </p:childTnLst>
                                    </p:cTn>
                                  </p:par>
                                  <p:par>
                                    <p:cTn id="13" presetID="2" presetClass="entr" presetSubtype="2" fill="hold" grpId="0" nodeType="withEffect" p14:presetBounceEnd="50000">
                                      <p:stCondLst>
                                        <p:cond delay="3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50000">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14:bounceEnd="50000">
                                          <p:cBhvr additive="base">
                                            <p:cTn id="19" dur="10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12" presetClass="entr" presetSubtype="8"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right)">
                                          <p:cBhvr>
                                            <p:cTn id="12" dur="500"/>
                                            <p:tgtEl>
                                              <p:spTgt spid="5"/>
                                            </p:tgtEl>
                                          </p:cBhvr>
                                        </p:animEffect>
                                      </p:childTnLst>
                                    </p:cTn>
                                  </p:par>
                                  <p:par>
                                    <p:cTn id="13" presetID="2" presetClass="entr" presetSubtype="2" fill="hold" grpId="0" nodeType="withEffect">
                                      <p:stCondLst>
                                        <p:cond delay="3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088795" y="1232820"/>
            <a:ext cx="4089578" cy="3989107"/>
            <a:chOff x="1991544" y="724054"/>
            <a:chExt cx="5112568" cy="4986965"/>
          </a:xfrm>
        </p:grpSpPr>
        <p:pic>
          <p:nvPicPr>
            <p:cNvPr id="6" name="Picture 8" descr="乱拉乱接"/>
            <p:cNvPicPr>
              <a:picLocks noChangeAspect="1" noChangeArrowheads="1"/>
            </p:cNvPicPr>
            <p:nvPr/>
          </p:nvPicPr>
          <p:blipFill rotWithShape="1">
            <a:blip r:embed="rId4">
              <a:extLst>
                <a:ext uri="{28A0092B-C50C-407E-A947-70E740481C1C}">
                  <a14:useLocalDpi xmlns:a14="http://schemas.microsoft.com/office/drawing/2010/main" val="0"/>
                </a:ext>
              </a:extLst>
            </a:blip>
            <a:srcRect b="9705"/>
            <a:stretch>
              <a:fillRect/>
            </a:stretch>
          </p:blipFill>
          <p:spPr bwMode="auto">
            <a:xfrm>
              <a:off x="2351584" y="1874670"/>
              <a:ext cx="4306792" cy="357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1544" y="724054"/>
              <a:ext cx="5112568" cy="4986965"/>
            </a:xfrm>
            <a:prstGeom prst="rect">
              <a:avLst/>
            </a:prstGeom>
          </p:spPr>
        </p:pic>
      </p:grpSp>
      <p:sp>
        <p:nvSpPr>
          <p:cNvPr id="8" name="矩形 7"/>
          <p:cNvSpPr/>
          <p:nvPr/>
        </p:nvSpPr>
        <p:spPr>
          <a:xfrm>
            <a:off x="1121527" y="2093646"/>
            <a:ext cx="5417496" cy="2862322"/>
          </a:xfrm>
          <a:prstGeom prst="rect">
            <a:avLst/>
          </a:prstGeom>
        </p:spPr>
        <p:txBody>
          <a:bodyPr wrap="square">
            <a:spAutoFit/>
          </a:bodyPr>
          <a:lstStyle/>
          <a:p>
            <a:pPr>
              <a:lnSpc>
                <a:spcPct val="200000"/>
              </a:lnSpc>
              <a:spcBef>
                <a:spcPct val="50000"/>
              </a:spcBef>
            </a:pPr>
            <a:r>
              <a:rPr lang="zh-CN" altLang="en-US" dirty="0">
                <a:latin typeface="Arial" panose="020B0604020202020204" pitchFamily="34" charset="0"/>
                <a:cs typeface="+mn-ea"/>
                <a:sym typeface="Arial" panose="020B0604020202020204" pitchFamily="34" charset="0"/>
              </a:rPr>
              <a:t>发现有人触电，在救助时，首先要切断电源。在切断电源之前，千万不要用手去拉触电者，否则救助者也会触电。小学生因为人小，无法对触电实施救护，应该及早地叫大人来处理，并打“</a:t>
            </a:r>
            <a:r>
              <a:rPr lang="en-US" altLang="zh-CN" dirty="0">
                <a:latin typeface="Arial" panose="020B0604020202020204" pitchFamily="34" charset="0"/>
                <a:cs typeface="+mn-ea"/>
                <a:sym typeface="Arial" panose="020B0604020202020204" pitchFamily="34" charset="0"/>
              </a:rPr>
              <a:t>120”</a:t>
            </a:r>
            <a:r>
              <a:rPr lang="zh-CN" altLang="en-US" dirty="0">
                <a:latin typeface="Arial" panose="020B0604020202020204" pitchFamily="34" charset="0"/>
                <a:cs typeface="+mn-ea"/>
                <a:sym typeface="Arial" panose="020B0604020202020204" pitchFamily="34" charset="0"/>
              </a:rPr>
              <a:t>急救电话，让医生来救护。 </a:t>
            </a:r>
          </a:p>
        </p:txBody>
      </p:sp>
      <p:sp>
        <p:nvSpPr>
          <p:cNvPr id="14" name="MH_Entry_1"/>
          <p:cNvSpPr/>
          <p:nvPr>
            <p:custDataLst>
              <p:tags r:id="rId1"/>
            </p:custDataLst>
          </p:nvPr>
        </p:nvSpPr>
        <p:spPr>
          <a:xfrm>
            <a:off x="545900" y="481278"/>
            <a:ext cx="4720020" cy="49244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Arial" panose="020B0604020202020204" pitchFamily="34" charset="0"/>
                <a:cs typeface="+mn-ea"/>
                <a:sym typeface="Arial" panose="020B0604020202020204" pitchFamily="34" charset="0"/>
              </a:rPr>
              <a:t>生活中安全用电</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图片 53"/>
          <p:cNvPicPr>
            <a:picLocks noChangeAspect="1"/>
          </p:cNvPicPr>
          <p:nvPr/>
        </p:nvPicPr>
        <p:blipFill rotWithShape="1">
          <a:blip r:embed="rId13">
            <a:extLst>
              <a:ext uri="{28A0092B-C50C-407E-A947-70E740481C1C}">
                <a14:useLocalDpi xmlns:a14="http://schemas.microsoft.com/office/drawing/2010/main" val="0"/>
              </a:ext>
            </a:extLst>
          </a:blip>
          <a:srcRect l="8011" t="24236" r="79542" b="61537"/>
          <a:stretch>
            <a:fillRect/>
          </a:stretch>
        </p:blipFill>
        <p:spPr>
          <a:xfrm>
            <a:off x="1046028" y="2339156"/>
            <a:ext cx="1517301" cy="974690"/>
          </a:xfrm>
          <a:prstGeom prst="rect">
            <a:avLst/>
          </a:prstGeom>
        </p:spPr>
      </p:pic>
      <p:pic>
        <p:nvPicPr>
          <p:cNvPr id="22" name="图片 21"/>
          <p:cNvPicPr>
            <a:picLocks noChangeAspect="1"/>
          </p:cNvPicPr>
          <p:nvPr/>
        </p:nvPicPr>
        <p:blipFill rotWithShape="1">
          <a:blip r:embed="rId14">
            <a:extLst>
              <a:ext uri="{28A0092B-C50C-407E-A947-70E740481C1C}">
                <a14:useLocalDpi xmlns:a14="http://schemas.microsoft.com/office/drawing/2010/main" val="0"/>
              </a:ext>
            </a:extLst>
          </a:blip>
          <a:srcRect l="66918" t="41548" r="5304" b="11550"/>
          <a:stretch>
            <a:fillRect/>
          </a:stretch>
        </p:blipFill>
        <p:spPr>
          <a:xfrm>
            <a:off x="545574" y="360184"/>
            <a:ext cx="5419691" cy="5142765"/>
          </a:xfrm>
          <a:prstGeom prst="rect">
            <a:avLst/>
          </a:prstGeom>
        </p:spPr>
      </p:pic>
      <p:sp>
        <p:nvSpPr>
          <p:cNvPr id="6" name="矩形 5"/>
          <p:cNvSpPr/>
          <p:nvPr/>
        </p:nvSpPr>
        <p:spPr>
          <a:xfrm>
            <a:off x="2056494" y="2006431"/>
            <a:ext cx="2593364" cy="1477328"/>
          </a:xfrm>
          <a:prstGeom prst="rect">
            <a:avLst/>
          </a:prstGeom>
        </p:spPr>
        <p:txBody>
          <a:bodyPr wrap="square">
            <a:spAutoFit/>
          </a:bodyPr>
          <a:lstStyle/>
          <a:p>
            <a:pPr algn="ctr" fontAlgn="base">
              <a:spcBef>
                <a:spcPct val="0"/>
              </a:spcBef>
              <a:spcAft>
                <a:spcPct val="0"/>
              </a:spcAft>
            </a:pPr>
            <a:r>
              <a:rPr lang="zh-CN" altLang="en-US" sz="6600" b="1" noProof="1">
                <a:ln w="19050">
                  <a:solidFill>
                    <a:schemeClr val="bg1"/>
                  </a:solidFill>
                </a:ln>
                <a:solidFill>
                  <a:srgbClr val="C00000"/>
                </a:solidFill>
                <a:latin typeface="Arial" panose="020B0604020202020204" pitchFamily="34" charset="0"/>
                <a:cs typeface="+mn-ea"/>
                <a:sym typeface="Arial" panose="020B0604020202020204" pitchFamily="34" charset="0"/>
              </a:rPr>
              <a:t>目录</a:t>
            </a:r>
            <a:endParaRPr lang="en-US" altLang="zh-CN" sz="6600" b="1" noProof="1">
              <a:ln w="19050">
                <a:solidFill>
                  <a:schemeClr val="bg1"/>
                </a:solidFill>
              </a:ln>
              <a:solidFill>
                <a:srgbClr val="C00000"/>
              </a:solidFill>
              <a:latin typeface="Arial" panose="020B0604020202020204" pitchFamily="34" charset="0"/>
              <a:cs typeface="+mn-ea"/>
              <a:sym typeface="Arial" panose="020B0604020202020204" pitchFamily="34" charset="0"/>
            </a:endParaRPr>
          </a:p>
          <a:p>
            <a:pPr algn="ctr" fontAlgn="base">
              <a:spcBef>
                <a:spcPct val="0"/>
              </a:spcBef>
              <a:spcAft>
                <a:spcPct val="0"/>
              </a:spcAft>
            </a:pPr>
            <a:r>
              <a:rPr lang="en-US" altLang="zh-CN" sz="2400" b="1" noProof="1">
                <a:ln w="19050">
                  <a:solidFill>
                    <a:schemeClr val="bg1"/>
                  </a:solidFill>
                </a:ln>
                <a:solidFill>
                  <a:srgbClr val="C00000"/>
                </a:solidFill>
                <a:latin typeface="Arial" panose="020B0604020202020204" pitchFamily="34" charset="0"/>
                <a:cs typeface="+mn-ea"/>
                <a:sym typeface="Arial" panose="020B0604020202020204" pitchFamily="34" charset="0"/>
              </a:rPr>
              <a:t>DIRECTORY</a:t>
            </a:r>
            <a:endParaRPr lang="zh-CN" altLang="en-US" sz="2400" b="1" dirty="0">
              <a:ln w="19050">
                <a:solidFill>
                  <a:schemeClr val="bg1"/>
                </a:solidFill>
              </a:ln>
              <a:solidFill>
                <a:srgbClr val="C00000"/>
              </a:solidFill>
              <a:latin typeface="Arial" panose="020B0604020202020204" pitchFamily="34" charset="0"/>
              <a:cs typeface="+mn-ea"/>
              <a:sym typeface="Arial" panose="020B0604020202020204" pitchFamily="34" charset="0"/>
            </a:endParaRPr>
          </a:p>
        </p:txBody>
      </p:sp>
      <p:grpSp>
        <p:nvGrpSpPr>
          <p:cNvPr id="7" name="组合 6"/>
          <p:cNvGrpSpPr/>
          <p:nvPr/>
        </p:nvGrpSpPr>
        <p:grpSpPr>
          <a:xfrm>
            <a:off x="6587397" y="1407284"/>
            <a:ext cx="3121467" cy="497252"/>
            <a:chOff x="4669527" y="1473109"/>
            <a:chExt cx="3121467" cy="497252"/>
          </a:xfrm>
        </p:grpSpPr>
        <p:sp>
          <p:nvSpPr>
            <p:cNvPr id="36" name="MH_Number_1"/>
            <p:cNvSpPr/>
            <p:nvPr>
              <p:custDataLst>
                <p:tags r:id="rId9"/>
              </p:custDataLst>
            </p:nvPr>
          </p:nvSpPr>
          <p:spPr>
            <a:xfrm>
              <a:off x="4669527" y="1473109"/>
              <a:ext cx="495180" cy="497252"/>
            </a:xfrm>
            <a:prstGeom prst="ellipse">
              <a:avLst/>
            </a:prstGeom>
            <a:solidFill>
              <a:srgbClr val="C00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2110" b="1" noProof="1">
                  <a:solidFill>
                    <a:schemeClr val="bg1"/>
                  </a:solidFill>
                  <a:latin typeface="Arial" panose="020B0604020202020204" pitchFamily="34" charset="0"/>
                  <a:cs typeface="+mn-ea"/>
                  <a:sym typeface="Arial" panose="020B0604020202020204" pitchFamily="34" charset="0"/>
                </a:rPr>
                <a:t>1</a:t>
              </a:r>
              <a:endParaRPr lang="zh-CN" altLang="en-US" sz="2110" b="1" noProof="1">
                <a:solidFill>
                  <a:schemeClr val="bg1"/>
                </a:solidFill>
                <a:latin typeface="Arial" panose="020B0604020202020204" pitchFamily="34" charset="0"/>
                <a:cs typeface="+mn-ea"/>
                <a:sym typeface="Arial" panose="020B0604020202020204" pitchFamily="34" charset="0"/>
              </a:endParaRPr>
            </a:p>
          </p:txBody>
        </p:sp>
        <p:sp>
          <p:nvSpPr>
            <p:cNvPr id="37" name="MH_Entry_1"/>
            <p:cNvSpPr/>
            <p:nvPr>
              <p:custDataLst>
                <p:tags r:id="rId10"/>
              </p:custDataLst>
            </p:nvPr>
          </p:nvSpPr>
          <p:spPr>
            <a:xfrm>
              <a:off x="5324019" y="1544763"/>
              <a:ext cx="2466975" cy="3539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300" b="1" noProof="1">
                  <a:solidFill>
                    <a:schemeClr val="tx1"/>
                  </a:solidFill>
                  <a:latin typeface="Arial" panose="020B0604020202020204" pitchFamily="34" charset="0"/>
                  <a:cs typeface="+mn-ea"/>
                  <a:sym typeface="Arial" panose="020B0604020202020204" pitchFamily="34" charset="0"/>
                </a:rPr>
                <a:t>电的简单认识</a:t>
              </a:r>
            </a:p>
          </p:txBody>
        </p:sp>
      </p:grpSp>
      <p:grpSp>
        <p:nvGrpSpPr>
          <p:cNvPr id="28" name="组合 27"/>
          <p:cNvGrpSpPr/>
          <p:nvPr/>
        </p:nvGrpSpPr>
        <p:grpSpPr>
          <a:xfrm>
            <a:off x="6587397" y="2434315"/>
            <a:ext cx="3121467" cy="497252"/>
            <a:chOff x="4669527" y="1473109"/>
            <a:chExt cx="3121467" cy="497252"/>
          </a:xfrm>
        </p:grpSpPr>
        <p:sp>
          <p:nvSpPr>
            <p:cNvPr id="32" name="MH_Number_1"/>
            <p:cNvSpPr/>
            <p:nvPr>
              <p:custDataLst>
                <p:tags r:id="rId7"/>
              </p:custDataLst>
            </p:nvPr>
          </p:nvSpPr>
          <p:spPr>
            <a:xfrm>
              <a:off x="4669527" y="1473109"/>
              <a:ext cx="495180" cy="497252"/>
            </a:xfrm>
            <a:prstGeom prst="ellipse">
              <a:avLst/>
            </a:prstGeom>
            <a:solidFill>
              <a:srgbClr val="C00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2110" b="1" noProof="1">
                  <a:solidFill>
                    <a:schemeClr val="bg1"/>
                  </a:solidFill>
                  <a:latin typeface="Arial" panose="020B0604020202020204" pitchFamily="34" charset="0"/>
                  <a:cs typeface="+mn-ea"/>
                  <a:sym typeface="Arial" panose="020B0604020202020204" pitchFamily="34" charset="0"/>
                </a:rPr>
                <a:t>2</a:t>
              </a:r>
              <a:endParaRPr lang="zh-CN" altLang="en-US" sz="2110" b="1" noProof="1">
                <a:solidFill>
                  <a:schemeClr val="bg1"/>
                </a:solidFill>
                <a:latin typeface="Arial" panose="020B0604020202020204" pitchFamily="34" charset="0"/>
                <a:cs typeface="+mn-ea"/>
                <a:sym typeface="Arial" panose="020B0604020202020204" pitchFamily="34" charset="0"/>
              </a:endParaRPr>
            </a:p>
          </p:txBody>
        </p:sp>
        <p:sp>
          <p:nvSpPr>
            <p:cNvPr id="33" name="MH_Entry_1"/>
            <p:cNvSpPr/>
            <p:nvPr>
              <p:custDataLst>
                <p:tags r:id="rId8"/>
              </p:custDataLst>
            </p:nvPr>
          </p:nvSpPr>
          <p:spPr>
            <a:xfrm>
              <a:off x="5324019" y="1544763"/>
              <a:ext cx="2466975" cy="3539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300" b="1" noProof="1">
                  <a:solidFill>
                    <a:schemeClr val="tx1"/>
                  </a:solidFill>
                  <a:latin typeface="Arial" panose="020B0604020202020204" pitchFamily="34" charset="0"/>
                  <a:cs typeface="+mn-ea"/>
                  <a:sym typeface="Arial" panose="020B0604020202020204" pitchFamily="34" charset="0"/>
                </a:rPr>
                <a:t>电的危害</a:t>
              </a:r>
            </a:p>
          </p:txBody>
        </p:sp>
      </p:grpSp>
      <p:grpSp>
        <p:nvGrpSpPr>
          <p:cNvPr id="41" name="组合 40"/>
          <p:cNvGrpSpPr/>
          <p:nvPr/>
        </p:nvGrpSpPr>
        <p:grpSpPr>
          <a:xfrm>
            <a:off x="6614488" y="3480657"/>
            <a:ext cx="3121467" cy="497252"/>
            <a:chOff x="4624605" y="1473109"/>
            <a:chExt cx="3121467" cy="497252"/>
          </a:xfrm>
        </p:grpSpPr>
        <p:sp>
          <p:nvSpPr>
            <p:cNvPr id="43" name="MH_Number_1"/>
            <p:cNvSpPr/>
            <p:nvPr>
              <p:custDataLst>
                <p:tags r:id="rId5"/>
              </p:custDataLst>
            </p:nvPr>
          </p:nvSpPr>
          <p:spPr>
            <a:xfrm>
              <a:off x="4624605" y="1473109"/>
              <a:ext cx="495180" cy="497252"/>
            </a:xfrm>
            <a:prstGeom prst="ellipse">
              <a:avLst/>
            </a:prstGeom>
            <a:solidFill>
              <a:srgbClr val="C00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2110" b="1" noProof="1">
                  <a:solidFill>
                    <a:schemeClr val="bg1"/>
                  </a:solidFill>
                  <a:latin typeface="Arial" panose="020B0604020202020204" pitchFamily="34" charset="0"/>
                  <a:cs typeface="+mn-ea"/>
                  <a:sym typeface="Arial" panose="020B0604020202020204" pitchFamily="34" charset="0"/>
                </a:rPr>
                <a:t>3</a:t>
              </a:r>
              <a:endParaRPr lang="zh-CN" altLang="en-US" sz="2110" b="1" noProof="1">
                <a:solidFill>
                  <a:schemeClr val="bg1"/>
                </a:solidFill>
                <a:latin typeface="Arial" panose="020B0604020202020204" pitchFamily="34" charset="0"/>
                <a:cs typeface="+mn-ea"/>
                <a:sym typeface="Arial" panose="020B0604020202020204" pitchFamily="34" charset="0"/>
              </a:endParaRPr>
            </a:p>
          </p:txBody>
        </p:sp>
        <p:sp>
          <p:nvSpPr>
            <p:cNvPr id="44" name="MH_Entry_1"/>
            <p:cNvSpPr/>
            <p:nvPr>
              <p:custDataLst>
                <p:tags r:id="rId6"/>
              </p:custDataLst>
            </p:nvPr>
          </p:nvSpPr>
          <p:spPr>
            <a:xfrm>
              <a:off x="5279097" y="1544763"/>
              <a:ext cx="2466975" cy="3539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300" b="1" noProof="1">
                  <a:solidFill>
                    <a:schemeClr val="tx1"/>
                  </a:solidFill>
                  <a:latin typeface="Arial" panose="020B0604020202020204" pitchFamily="34" charset="0"/>
                  <a:cs typeface="+mn-ea"/>
                  <a:sym typeface="Arial" panose="020B0604020202020204" pitchFamily="34" charset="0"/>
                </a:rPr>
                <a:t>生活中安全用电</a:t>
              </a:r>
            </a:p>
          </p:txBody>
        </p:sp>
      </p:grpSp>
      <p:grpSp>
        <p:nvGrpSpPr>
          <p:cNvPr id="45" name="组合 44"/>
          <p:cNvGrpSpPr/>
          <p:nvPr/>
        </p:nvGrpSpPr>
        <p:grpSpPr>
          <a:xfrm>
            <a:off x="6561785" y="4437184"/>
            <a:ext cx="3121467" cy="497252"/>
            <a:chOff x="4624605" y="1473109"/>
            <a:chExt cx="3121467" cy="497252"/>
          </a:xfrm>
        </p:grpSpPr>
        <p:sp>
          <p:nvSpPr>
            <p:cNvPr id="47" name="MH_Number_1"/>
            <p:cNvSpPr/>
            <p:nvPr>
              <p:custDataLst>
                <p:tags r:id="rId3"/>
              </p:custDataLst>
            </p:nvPr>
          </p:nvSpPr>
          <p:spPr>
            <a:xfrm>
              <a:off x="4624605" y="1473109"/>
              <a:ext cx="495180" cy="497252"/>
            </a:xfrm>
            <a:prstGeom prst="ellipse">
              <a:avLst/>
            </a:prstGeom>
            <a:solidFill>
              <a:srgbClr val="C00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2110" b="1" noProof="1">
                  <a:solidFill>
                    <a:schemeClr val="bg1"/>
                  </a:solidFill>
                  <a:latin typeface="Arial" panose="020B0604020202020204" pitchFamily="34" charset="0"/>
                  <a:cs typeface="+mn-ea"/>
                  <a:sym typeface="Arial" panose="020B0604020202020204" pitchFamily="34" charset="0"/>
                </a:rPr>
                <a:t>4</a:t>
              </a:r>
              <a:endParaRPr lang="zh-CN" altLang="en-US" sz="2110" b="1" noProof="1">
                <a:solidFill>
                  <a:schemeClr val="bg1"/>
                </a:solidFill>
                <a:latin typeface="Arial" panose="020B0604020202020204" pitchFamily="34" charset="0"/>
                <a:cs typeface="+mn-ea"/>
                <a:sym typeface="Arial" panose="020B0604020202020204" pitchFamily="34" charset="0"/>
              </a:endParaRPr>
            </a:p>
          </p:txBody>
        </p:sp>
        <p:sp>
          <p:nvSpPr>
            <p:cNvPr id="48" name="MH_Entry_1"/>
            <p:cNvSpPr/>
            <p:nvPr>
              <p:custDataLst>
                <p:tags r:id="rId4"/>
              </p:custDataLst>
            </p:nvPr>
          </p:nvSpPr>
          <p:spPr>
            <a:xfrm>
              <a:off x="5279097" y="1544763"/>
              <a:ext cx="2466975" cy="3539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300" b="1" noProof="1">
                  <a:solidFill>
                    <a:schemeClr val="tx1"/>
                  </a:solidFill>
                  <a:latin typeface="Arial" panose="020B0604020202020204" pitchFamily="34" charset="0"/>
                  <a:cs typeface="+mn-ea"/>
                  <a:sym typeface="Arial" panose="020B0604020202020204" pitchFamily="34" charset="0"/>
                </a:rPr>
                <a:t>雷电防范于危害</a:t>
              </a:r>
            </a:p>
          </p:txBody>
        </p:sp>
      </p:grpSp>
      <p:grpSp>
        <p:nvGrpSpPr>
          <p:cNvPr id="49" name="组合 48"/>
          <p:cNvGrpSpPr/>
          <p:nvPr/>
        </p:nvGrpSpPr>
        <p:grpSpPr>
          <a:xfrm>
            <a:off x="6619440" y="5416619"/>
            <a:ext cx="3121467" cy="497252"/>
            <a:chOff x="4624605" y="1473109"/>
            <a:chExt cx="3121467" cy="497252"/>
          </a:xfrm>
        </p:grpSpPr>
        <p:sp>
          <p:nvSpPr>
            <p:cNvPr id="51" name="MH_Number_1"/>
            <p:cNvSpPr/>
            <p:nvPr>
              <p:custDataLst>
                <p:tags r:id="rId1"/>
              </p:custDataLst>
            </p:nvPr>
          </p:nvSpPr>
          <p:spPr>
            <a:xfrm>
              <a:off x="4624605" y="1473109"/>
              <a:ext cx="495180" cy="497252"/>
            </a:xfrm>
            <a:prstGeom prst="ellipse">
              <a:avLst/>
            </a:prstGeom>
            <a:solidFill>
              <a:srgbClr val="C000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2110" b="1" noProof="1">
                  <a:solidFill>
                    <a:schemeClr val="bg1"/>
                  </a:solidFill>
                  <a:latin typeface="Arial" panose="020B0604020202020204" pitchFamily="34" charset="0"/>
                  <a:cs typeface="+mn-ea"/>
                  <a:sym typeface="Arial" panose="020B0604020202020204" pitchFamily="34" charset="0"/>
                </a:rPr>
                <a:t>5</a:t>
              </a:r>
              <a:endParaRPr lang="zh-CN" altLang="en-US" sz="2110" b="1" noProof="1">
                <a:solidFill>
                  <a:schemeClr val="bg1"/>
                </a:solidFill>
                <a:latin typeface="Arial" panose="020B0604020202020204" pitchFamily="34" charset="0"/>
                <a:cs typeface="+mn-ea"/>
                <a:sym typeface="Arial" panose="020B0604020202020204" pitchFamily="34" charset="0"/>
              </a:endParaRPr>
            </a:p>
          </p:txBody>
        </p:sp>
        <p:sp>
          <p:nvSpPr>
            <p:cNvPr id="52" name="MH_Entry_1"/>
            <p:cNvSpPr/>
            <p:nvPr>
              <p:custDataLst>
                <p:tags r:id="rId2"/>
              </p:custDataLst>
            </p:nvPr>
          </p:nvSpPr>
          <p:spPr>
            <a:xfrm>
              <a:off x="5279097" y="1544763"/>
              <a:ext cx="2466975" cy="3539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300" b="1" noProof="1">
                  <a:solidFill>
                    <a:schemeClr val="tx1"/>
                  </a:solidFill>
                  <a:latin typeface="Arial" panose="020B0604020202020204" pitchFamily="34" charset="0"/>
                  <a:cs typeface="+mn-ea"/>
                  <a:sym typeface="Arial" panose="020B0604020202020204" pitchFamily="34" charset="0"/>
                </a:rPr>
                <a:t>安全用电顺口溜</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212" y="1181732"/>
            <a:ext cx="6096000" cy="4686300"/>
          </a:xfrm>
          <a:prstGeom prst="rect">
            <a:avLst/>
          </a:prstGeom>
        </p:spPr>
      </p:pic>
      <p:sp>
        <p:nvSpPr>
          <p:cNvPr id="6" name="矩形 5"/>
          <p:cNvSpPr/>
          <p:nvPr/>
        </p:nvSpPr>
        <p:spPr>
          <a:xfrm>
            <a:off x="6486504" y="2346007"/>
            <a:ext cx="5039832" cy="2308324"/>
          </a:xfrm>
          <a:prstGeom prst="rect">
            <a:avLst/>
          </a:prstGeom>
        </p:spPr>
        <p:txBody>
          <a:bodyPr wrap="square">
            <a:spAutoFit/>
          </a:bodyPr>
          <a:lstStyle/>
          <a:p>
            <a:pPr>
              <a:lnSpc>
                <a:spcPct val="200000"/>
              </a:lnSpc>
              <a:spcBef>
                <a:spcPct val="50000"/>
              </a:spcBef>
            </a:pPr>
            <a:r>
              <a:rPr lang="zh-CN" altLang="en-US" dirty="0">
                <a:latin typeface="Arial" panose="020B0604020202020204" pitchFamily="34" charset="0"/>
                <a:cs typeface="+mn-ea"/>
                <a:sym typeface="Arial" panose="020B0604020202020204" pitchFamily="34" charset="0"/>
              </a:rPr>
              <a:t>发现段落电力线，不要靠近，即使自己的玩具再好，也不能过去捡起，应当立即找电工处理，如果有时间可以再附近告知经过的人，让他们小心段落电力线，远离事发现场。</a:t>
            </a:r>
          </a:p>
        </p:txBody>
      </p:sp>
      <p:sp>
        <p:nvSpPr>
          <p:cNvPr id="12" name="MH_Entry_1"/>
          <p:cNvSpPr/>
          <p:nvPr>
            <p:custDataLst>
              <p:tags r:id="rId1"/>
            </p:custDataLst>
          </p:nvPr>
        </p:nvSpPr>
        <p:spPr>
          <a:xfrm>
            <a:off x="6486504" y="1853564"/>
            <a:ext cx="4720020"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Arial" panose="020B0604020202020204" pitchFamily="34" charset="0"/>
                <a:cs typeface="+mn-ea"/>
                <a:sym typeface="Arial" panose="020B0604020202020204" pitchFamily="34" charset="0"/>
              </a:rPr>
              <a:t>生活中安全用电</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00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865" y="1058574"/>
            <a:ext cx="6858000" cy="4114800"/>
          </a:xfrm>
          <a:prstGeom prst="rect">
            <a:avLst/>
          </a:prstGeom>
        </p:spPr>
      </p:pic>
      <p:pic>
        <p:nvPicPr>
          <p:cNvPr id="16" name="图片 15"/>
          <p:cNvPicPr>
            <a:picLocks noChangeAspect="1"/>
          </p:cNvPicPr>
          <p:nvPr/>
        </p:nvPicPr>
        <p:blipFill rotWithShape="1">
          <a:blip r:embed="rId5">
            <a:extLst>
              <a:ext uri="{28A0092B-C50C-407E-A947-70E740481C1C}">
                <a14:useLocalDpi xmlns:a14="http://schemas.microsoft.com/office/drawing/2010/main" val="0"/>
              </a:ext>
            </a:extLst>
          </a:blip>
          <a:srcRect l="66918" t="41548" r="5304" b="11550"/>
          <a:stretch>
            <a:fillRect/>
          </a:stretch>
        </p:blipFill>
        <p:spPr>
          <a:xfrm>
            <a:off x="1305571" y="338783"/>
            <a:ext cx="3386294" cy="3213267"/>
          </a:xfrm>
          <a:prstGeom prst="rect">
            <a:avLst/>
          </a:prstGeom>
        </p:spPr>
      </p:pic>
      <p:sp>
        <p:nvSpPr>
          <p:cNvPr id="27" name="MH_Entry_1"/>
          <p:cNvSpPr/>
          <p:nvPr>
            <p:custDataLst>
              <p:tags r:id="rId1"/>
            </p:custDataLst>
          </p:nvPr>
        </p:nvSpPr>
        <p:spPr>
          <a:xfrm>
            <a:off x="1635163" y="4407567"/>
            <a:ext cx="4070685" cy="67710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4400" b="1" noProof="1">
                <a:solidFill>
                  <a:srgbClr val="C00000"/>
                </a:solidFill>
                <a:latin typeface="Arial" panose="020B0604020202020204" pitchFamily="34" charset="0"/>
                <a:cs typeface="+mn-ea"/>
                <a:sym typeface="Arial" panose="020B0604020202020204" pitchFamily="34" charset="0"/>
              </a:rPr>
              <a:t>雷电危害与防范</a:t>
            </a:r>
          </a:p>
        </p:txBody>
      </p:sp>
      <p:sp>
        <p:nvSpPr>
          <p:cNvPr id="2" name="文本框 1"/>
          <p:cNvSpPr txBox="1"/>
          <p:nvPr/>
        </p:nvSpPr>
        <p:spPr>
          <a:xfrm>
            <a:off x="2522240" y="1268639"/>
            <a:ext cx="1441420" cy="1446550"/>
          </a:xfrm>
          <a:prstGeom prst="rect">
            <a:avLst/>
          </a:prstGeom>
          <a:noFill/>
        </p:spPr>
        <p:txBody>
          <a:bodyPr wrap="none" rtlCol="0">
            <a:spAutoFit/>
          </a:bodyPr>
          <a:lstStyle/>
          <a:p>
            <a:r>
              <a:rPr lang="en-US" altLang="zh-CN" sz="8800" dirty="0">
                <a:solidFill>
                  <a:srgbClr val="C00000"/>
                </a:solidFill>
                <a:latin typeface="Arial" panose="020B0604020202020204" pitchFamily="34" charset="0"/>
                <a:cs typeface="+mn-ea"/>
                <a:sym typeface="Arial" panose="020B0604020202020204" pitchFamily="34" charset="0"/>
              </a:rPr>
              <a:t>04</a:t>
            </a:r>
            <a:endParaRPr lang="zh-CN" altLang="en-US" sz="8800" dirty="0">
              <a:solidFill>
                <a:srgbClr val="C00000"/>
              </a:solidFill>
              <a:latin typeface="Arial" panose="020B0604020202020204" pitchFamily="34" charset="0"/>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H_Entry_1"/>
          <p:cNvSpPr/>
          <p:nvPr>
            <p:custDataLst>
              <p:tags r:id="rId1"/>
            </p:custDataLst>
          </p:nvPr>
        </p:nvSpPr>
        <p:spPr>
          <a:xfrm>
            <a:off x="712793" y="617199"/>
            <a:ext cx="4720020"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Arial" panose="020B0604020202020204" pitchFamily="34" charset="0"/>
                <a:cs typeface="+mn-ea"/>
                <a:sym typeface="Arial" panose="020B0604020202020204" pitchFamily="34" charset="0"/>
              </a:rPr>
              <a:t>雷电危害与防范</a:t>
            </a:r>
          </a:p>
        </p:txBody>
      </p:sp>
      <p:pic>
        <p:nvPicPr>
          <p:cNvPr id="7" name="图片占位符 44"/>
          <p:cNvPicPr>
            <a:picLocks noChangeAspect="1"/>
          </p:cNvPicPr>
          <p:nvPr/>
        </p:nvPicPr>
        <p:blipFill rotWithShape="1">
          <a:blip r:embed="rId4">
            <a:extLst>
              <a:ext uri="{28A0092B-C50C-407E-A947-70E740481C1C}">
                <a14:useLocalDpi xmlns:a14="http://schemas.microsoft.com/office/drawing/2010/main" val="0"/>
              </a:ext>
            </a:extLst>
          </a:blip>
          <a:srcRect l="-27855" t="-39805" r="-26528" b="-26203"/>
          <a:stretch>
            <a:fillRect/>
          </a:stretch>
        </p:blipFill>
        <p:spPr>
          <a:xfrm>
            <a:off x="-19147" y="2127044"/>
            <a:ext cx="5451960" cy="4172829"/>
          </a:xfrm>
          <a:custGeom>
            <a:avLst/>
            <a:gdLst>
              <a:gd name="connsiteX0" fmla="*/ 1422602 w 2845204"/>
              <a:gd name="connsiteY0" fmla="*/ 0 h 2845206"/>
              <a:gd name="connsiteX1" fmla="*/ 2845204 w 2845204"/>
              <a:gd name="connsiteY1" fmla="*/ 1422603 h 2845206"/>
              <a:gd name="connsiteX2" fmla="*/ 1422602 w 2845204"/>
              <a:gd name="connsiteY2" fmla="*/ 2845206 h 2845206"/>
              <a:gd name="connsiteX3" fmla="*/ 0 w 2845204"/>
              <a:gd name="connsiteY3" fmla="*/ 1422603 h 2845206"/>
              <a:gd name="connsiteX4" fmla="*/ 1422602 w 2845204"/>
              <a:gd name="connsiteY4" fmla="*/ 0 h 284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204" h="2845206">
                <a:moveTo>
                  <a:pt x="1422602" y="0"/>
                </a:moveTo>
                <a:cubicBezTo>
                  <a:pt x="2208283" y="0"/>
                  <a:pt x="2845204" y="636921"/>
                  <a:pt x="2845204" y="1422603"/>
                </a:cubicBezTo>
                <a:cubicBezTo>
                  <a:pt x="2845204" y="2208285"/>
                  <a:pt x="2208283" y="2845206"/>
                  <a:pt x="1422602" y="2845206"/>
                </a:cubicBezTo>
                <a:cubicBezTo>
                  <a:pt x="636921" y="2845206"/>
                  <a:pt x="0" y="2208285"/>
                  <a:pt x="0" y="1422603"/>
                </a:cubicBezTo>
                <a:cubicBezTo>
                  <a:pt x="0" y="636921"/>
                  <a:pt x="636921" y="0"/>
                  <a:pt x="1422602" y="0"/>
                </a:cubicBezTo>
                <a:close/>
              </a:path>
            </a:pathLst>
          </a:custGeom>
        </p:spPr>
      </p:pic>
      <p:sp>
        <p:nvSpPr>
          <p:cNvPr id="8" name="TextBox 54"/>
          <p:cNvSpPr txBox="1"/>
          <p:nvPr/>
        </p:nvSpPr>
        <p:spPr>
          <a:xfrm>
            <a:off x="5432813" y="3051698"/>
            <a:ext cx="679256" cy="711838"/>
          </a:xfrm>
          <a:prstGeom prst="rect">
            <a:avLst/>
          </a:prstGeom>
          <a:noFill/>
        </p:spPr>
        <p:txBody>
          <a:bodyPr wrap="square" lIns="49634" tIns="24817" rIns="49634" bIns="24817" rtlCol="0">
            <a:spAutoFit/>
          </a:bodyPr>
          <a:lstStyle/>
          <a:p>
            <a:r>
              <a:rPr lang="id-ID" sz="4300" dirty="0">
                <a:solidFill>
                  <a:schemeClr val="accent2">
                    <a:lumMod val="50000"/>
                  </a:schemeClr>
                </a:solidFill>
                <a:latin typeface="Arial" panose="020B0604020202020204" pitchFamily="34" charset="0"/>
                <a:cs typeface="+mn-ea"/>
                <a:sym typeface="Arial" panose="020B0604020202020204" pitchFamily="34" charset="0"/>
              </a:rPr>
              <a:t>1</a:t>
            </a:r>
            <a:r>
              <a:rPr lang="en-US" sz="4300" dirty="0">
                <a:solidFill>
                  <a:schemeClr val="accent2">
                    <a:lumMod val="50000"/>
                  </a:schemeClr>
                </a:solidFill>
                <a:latin typeface="Arial" panose="020B0604020202020204" pitchFamily="34" charset="0"/>
                <a:cs typeface="+mn-ea"/>
                <a:sym typeface="Arial" panose="020B0604020202020204" pitchFamily="34" charset="0"/>
              </a:rPr>
              <a:t>.</a:t>
            </a:r>
            <a:endParaRPr lang="id-ID" sz="4300" dirty="0">
              <a:solidFill>
                <a:schemeClr val="accent2">
                  <a:lumMod val="50000"/>
                </a:schemeClr>
              </a:solidFill>
              <a:latin typeface="Arial" panose="020B0604020202020204" pitchFamily="34" charset="0"/>
              <a:cs typeface="+mn-ea"/>
              <a:sym typeface="Arial" panose="020B0604020202020204" pitchFamily="34" charset="0"/>
            </a:endParaRPr>
          </a:p>
        </p:txBody>
      </p:sp>
      <p:sp>
        <p:nvSpPr>
          <p:cNvPr id="9" name="Rectangle 19"/>
          <p:cNvSpPr/>
          <p:nvPr/>
        </p:nvSpPr>
        <p:spPr>
          <a:xfrm>
            <a:off x="5955278" y="3171210"/>
            <a:ext cx="4815762" cy="831743"/>
          </a:xfrm>
          <a:prstGeom prst="rect">
            <a:avLst/>
          </a:prstGeom>
        </p:spPr>
        <p:txBody>
          <a:bodyPr wrap="square" lIns="49634" tIns="24817" rIns="49634" bIns="24817">
            <a:spAutoFit/>
          </a:bodyPr>
          <a:lstStyle/>
          <a:p>
            <a:pPr>
              <a:lnSpc>
                <a:spcPct val="150000"/>
              </a:lnSpc>
              <a:spcBef>
                <a:spcPct val="0"/>
              </a:spcBef>
            </a:pPr>
            <a:r>
              <a:rPr lang="zh-CN" altLang="en-US" dirty="0">
                <a:solidFill>
                  <a:schemeClr val="accent2">
                    <a:lumMod val="50000"/>
                  </a:schemeClr>
                </a:solidFill>
                <a:latin typeface="Arial" panose="020B0604020202020204" pitchFamily="34" charset="0"/>
                <a:cs typeface="+mn-ea"/>
                <a:sym typeface="Arial" panose="020B0604020202020204" pitchFamily="34" charset="0"/>
              </a:rPr>
              <a:t>雷电是大自然中形成的高电压、强电流放电现象 ；</a:t>
            </a:r>
            <a:endParaRPr lang="en-US" altLang="zh-CN" dirty="0">
              <a:solidFill>
                <a:schemeClr val="accent2">
                  <a:lumMod val="50000"/>
                </a:schemeClr>
              </a:solidFill>
              <a:latin typeface="Arial" panose="020B0604020202020204" pitchFamily="34" charset="0"/>
              <a:cs typeface="+mn-ea"/>
              <a:sym typeface="Arial" panose="020B0604020202020204" pitchFamily="34" charset="0"/>
            </a:endParaRPr>
          </a:p>
        </p:txBody>
      </p:sp>
      <p:sp>
        <p:nvSpPr>
          <p:cNvPr id="10" name="TextBox 56"/>
          <p:cNvSpPr txBox="1"/>
          <p:nvPr/>
        </p:nvSpPr>
        <p:spPr>
          <a:xfrm>
            <a:off x="5432813" y="3902139"/>
            <a:ext cx="679256" cy="711838"/>
          </a:xfrm>
          <a:prstGeom prst="rect">
            <a:avLst/>
          </a:prstGeom>
          <a:noFill/>
        </p:spPr>
        <p:txBody>
          <a:bodyPr wrap="square" lIns="49634" tIns="24817" rIns="49634" bIns="24817" rtlCol="0">
            <a:spAutoFit/>
          </a:bodyPr>
          <a:lstStyle/>
          <a:p>
            <a:r>
              <a:rPr lang="en-US" sz="4300" dirty="0">
                <a:solidFill>
                  <a:schemeClr val="accent2">
                    <a:lumMod val="50000"/>
                  </a:schemeClr>
                </a:solidFill>
                <a:latin typeface="Arial" panose="020B0604020202020204" pitchFamily="34" charset="0"/>
                <a:cs typeface="+mn-ea"/>
                <a:sym typeface="Arial" panose="020B0604020202020204" pitchFamily="34" charset="0"/>
              </a:rPr>
              <a:t>2.</a:t>
            </a:r>
            <a:endParaRPr lang="id-ID" sz="4300" dirty="0">
              <a:solidFill>
                <a:schemeClr val="accent2">
                  <a:lumMod val="50000"/>
                </a:schemeClr>
              </a:solidFill>
              <a:latin typeface="Arial" panose="020B0604020202020204" pitchFamily="34" charset="0"/>
              <a:cs typeface="+mn-ea"/>
              <a:sym typeface="Arial" panose="020B0604020202020204" pitchFamily="34" charset="0"/>
            </a:endParaRPr>
          </a:p>
        </p:txBody>
      </p:sp>
      <p:sp>
        <p:nvSpPr>
          <p:cNvPr id="11" name="Rectangle 19"/>
          <p:cNvSpPr/>
          <p:nvPr/>
        </p:nvSpPr>
        <p:spPr>
          <a:xfrm>
            <a:off x="5955278" y="4315567"/>
            <a:ext cx="4815762" cy="353920"/>
          </a:xfrm>
          <a:prstGeom prst="rect">
            <a:avLst/>
          </a:prstGeom>
        </p:spPr>
        <p:txBody>
          <a:bodyPr wrap="square" lIns="49634" tIns="24817" rIns="49634" bIns="24817">
            <a:spAutoFit/>
          </a:bodyPr>
          <a:lstStyle/>
          <a:p>
            <a:pPr lvl="0" algn="just">
              <a:lnSpc>
                <a:spcPct val="120000"/>
              </a:lnSpc>
              <a:defRPr/>
            </a:pPr>
            <a:r>
              <a:rPr lang="zh-CN" altLang="en-US" dirty="0">
                <a:solidFill>
                  <a:schemeClr val="accent2">
                    <a:lumMod val="50000"/>
                  </a:schemeClr>
                </a:solidFill>
                <a:latin typeface="Arial" panose="020B0604020202020204" pitchFamily="34" charset="0"/>
                <a:cs typeface="+mn-ea"/>
                <a:sym typeface="Arial" panose="020B0604020202020204" pitchFamily="34" charset="0"/>
              </a:rPr>
              <a:t> 雷电不能为人们所用 </a:t>
            </a:r>
            <a:endParaRPr lang="zh-CN" altLang="en-US" kern="0" dirty="0">
              <a:solidFill>
                <a:schemeClr val="accent2">
                  <a:lumMod val="50000"/>
                </a:schemeClr>
              </a:solidFill>
              <a:latin typeface="Arial" panose="020B0604020202020204" pitchFamily="34" charset="0"/>
              <a:cs typeface="+mn-ea"/>
              <a:sym typeface="Arial" panose="020B0604020202020204" pitchFamily="34" charset="0"/>
            </a:endParaRPr>
          </a:p>
        </p:txBody>
      </p:sp>
      <p:sp>
        <p:nvSpPr>
          <p:cNvPr id="12" name="TextBox 58"/>
          <p:cNvSpPr txBox="1"/>
          <p:nvPr/>
        </p:nvSpPr>
        <p:spPr>
          <a:xfrm>
            <a:off x="5432813" y="4809672"/>
            <a:ext cx="679256" cy="711838"/>
          </a:xfrm>
          <a:prstGeom prst="rect">
            <a:avLst/>
          </a:prstGeom>
          <a:noFill/>
        </p:spPr>
        <p:txBody>
          <a:bodyPr wrap="square" lIns="49634" tIns="24817" rIns="49634" bIns="24817" rtlCol="0">
            <a:spAutoFit/>
          </a:bodyPr>
          <a:lstStyle/>
          <a:p>
            <a:r>
              <a:rPr lang="en-US" sz="4300" dirty="0">
                <a:solidFill>
                  <a:schemeClr val="accent2">
                    <a:lumMod val="50000"/>
                  </a:schemeClr>
                </a:solidFill>
                <a:latin typeface="Arial" panose="020B0604020202020204" pitchFamily="34" charset="0"/>
                <a:cs typeface="+mn-ea"/>
                <a:sym typeface="Arial" panose="020B0604020202020204" pitchFamily="34" charset="0"/>
              </a:rPr>
              <a:t>3.</a:t>
            </a:r>
            <a:endParaRPr lang="id-ID" sz="4300" dirty="0">
              <a:solidFill>
                <a:schemeClr val="accent2">
                  <a:lumMod val="50000"/>
                </a:schemeClr>
              </a:solidFill>
              <a:latin typeface="Arial" panose="020B0604020202020204" pitchFamily="34" charset="0"/>
              <a:cs typeface="+mn-ea"/>
              <a:sym typeface="Arial" panose="020B0604020202020204" pitchFamily="34" charset="0"/>
            </a:endParaRPr>
          </a:p>
        </p:txBody>
      </p:sp>
      <p:sp>
        <p:nvSpPr>
          <p:cNvPr id="13" name="Rectangle 19"/>
          <p:cNvSpPr/>
          <p:nvPr/>
        </p:nvSpPr>
        <p:spPr>
          <a:xfrm>
            <a:off x="5955278" y="4929186"/>
            <a:ext cx="4815762" cy="416245"/>
          </a:xfrm>
          <a:prstGeom prst="rect">
            <a:avLst/>
          </a:prstGeom>
        </p:spPr>
        <p:txBody>
          <a:bodyPr wrap="square" lIns="49634" tIns="24817" rIns="49634" bIns="24817">
            <a:spAutoFit/>
          </a:bodyPr>
          <a:lstStyle/>
          <a:p>
            <a:pPr>
              <a:lnSpc>
                <a:spcPct val="150000"/>
              </a:lnSpc>
              <a:spcBef>
                <a:spcPct val="0"/>
              </a:spcBef>
            </a:pPr>
            <a:r>
              <a:rPr lang="zh-CN" altLang="en-US" dirty="0">
                <a:solidFill>
                  <a:schemeClr val="accent2">
                    <a:lumMod val="50000"/>
                  </a:schemeClr>
                </a:solidFill>
                <a:latin typeface="Arial" panose="020B0604020202020204" pitchFamily="34" charset="0"/>
                <a:cs typeface="+mn-ea"/>
                <a:sym typeface="Arial" panose="020B0604020202020204" pitchFamily="34" charset="0"/>
              </a:rPr>
              <a:t>雷电放电时产生巨大的破坏力，也会伤及到人 。</a:t>
            </a:r>
            <a:endParaRPr lang="en-US" altLang="zh-CN" dirty="0">
              <a:solidFill>
                <a:schemeClr val="accent2">
                  <a:lumMod val="50000"/>
                </a:schemeClr>
              </a:solidFill>
              <a:latin typeface="Arial" panose="020B0604020202020204" pitchFamily="34" charset="0"/>
              <a:cs typeface="+mn-ea"/>
              <a:sym typeface="Arial" panose="020B0604020202020204" pitchFamily="34" charset="0"/>
            </a:endParaRPr>
          </a:p>
        </p:txBody>
      </p:sp>
      <p:cxnSp>
        <p:nvCxnSpPr>
          <p:cNvPr id="14" name="直接连接符 13"/>
          <p:cNvCxnSpPr/>
          <p:nvPr/>
        </p:nvCxnSpPr>
        <p:spPr>
          <a:xfrm>
            <a:off x="5621569" y="4036639"/>
            <a:ext cx="52251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621569" y="4862880"/>
            <a:ext cx="52251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圆角矩形 6"/>
          <p:cNvSpPr>
            <a:spLocks noChangeArrowheads="1"/>
          </p:cNvSpPr>
          <p:nvPr/>
        </p:nvSpPr>
        <p:spPr bwMode="auto">
          <a:xfrm>
            <a:off x="5560984" y="2523198"/>
            <a:ext cx="3032604" cy="461963"/>
          </a:xfrm>
          <a:prstGeom prst="roundRect">
            <a:avLst>
              <a:gd name="adj" fmla="val 16667"/>
            </a:avLst>
          </a:prstGeom>
          <a:solidFill>
            <a:schemeClr val="accent2">
              <a:lumMod val="7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mn-ea"/>
              <a:cs typeface="+mn-ea"/>
              <a:sym typeface="Arial" panose="020B0604020202020204" pitchFamily="34" charset="0"/>
            </a:endParaRPr>
          </a:p>
        </p:txBody>
      </p:sp>
      <p:sp>
        <p:nvSpPr>
          <p:cNvPr id="17" name="文本框 7"/>
          <p:cNvSpPr txBox="1">
            <a:spLocks noChangeArrowheads="1"/>
          </p:cNvSpPr>
          <p:nvPr/>
        </p:nvSpPr>
        <p:spPr bwMode="auto">
          <a:xfrm>
            <a:off x="5766048" y="2570823"/>
            <a:ext cx="252746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chemeClr val="bg1"/>
                </a:solidFill>
                <a:latin typeface="Arial" panose="020B0604020202020204" pitchFamily="34" charset="0"/>
                <a:ea typeface="+mn-ea"/>
                <a:cs typeface="+mn-ea"/>
                <a:sym typeface="Arial" panose="020B0604020202020204" pitchFamily="34" charset="0"/>
              </a:rPr>
              <a:t>关于雷电常识</a:t>
            </a:r>
            <a:endParaRPr lang="en-US" altLang="zh-CN" b="1" dirty="0">
              <a:solidFill>
                <a:schemeClr val="bg1"/>
              </a:solidFill>
              <a:latin typeface="Arial" panose="020B0604020202020204" pitchFamily="34" charset="0"/>
              <a:ea typeface="+mn-ea"/>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strVal val="#ppt_x"/>
                                          </p:val>
                                        </p:tav>
                                        <p:tav tm="100000">
                                          <p:val>
                                            <p:strVal val="#ppt_x"/>
                                          </p:val>
                                        </p:tav>
                                      </p:tavLst>
                                    </p:anim>
                                    <p:anim calcmode="lin" valueType="num">
                                      <p:cBhvr>
                                        <p:cTn id="15" dur="25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anim calcmode="lin" valueType="num">
                                      <p:cBhvr>
                                        <p:cTn id="20" dur="250" fill="hold"/>
                                        <p:tgtEl>
                                          <p:spTgt spid="17"/>
                                        </p:tgtEl>
                                        <p:attrNameLst>
                                          <p:attrName>ppt_x</p:attrName>
                                        </p:attrNameLst>
                                      </p:cBhvr>
                                      <p:tavLst>
                                        <p:tav tm="0">
                                          <p:val>
                                            <p:strVal val="#ppt_x"/>
                                          </p:val>
                                        </p:tav>
                                        <p:tav tm="100000">
                                          <p:val>
                                            <p:strVal val="#ppt_x"/>
                                          </p:val>
                                        </p:tav>
                                      </p:tavLst>
                                    </p:anim>
                                    <p:anim calcmode="lin" valueType="num">
                                      <p:cBhvr>
                                        <p:cTn id="21" dur="25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250"/>
                                        <p:tgtEl>
                                          <p:spTgt spid="8"/>
                                        </p:tgtEl>
                                      </p:cBhvr>
                                    </p:animEffect>
                                  </p:childTnLst>
                                </p:cTn>
                              </p:par>
                            </p:childTnLst>
                          </p:cTn>
                        </p:par>
                        <p:par>
                          <p:cTn id="26" fill="hold">
                            <p:stCondLst>
                              <p:cond delay="2000"/>
                            </p:stCondLst>
                            <p:childTnLst>
                              <p:par>
                                <p:cTn id="27" presetID="1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250"/>
                                        <p:tgtEl>
                                          <p:spTgt spid="9"/>
                                        </p:tgtEl>
                                        <p:attrNameLst>
                                          <p:attrName>ppt_y</p:attrName>
                                        </p:attrNameLst>
                                      </p:cBhvr>
                                      <p:tavLst>
                                        <p:tav tm="0">
                                          <p:val>
                                            <p:strVal val="#ppt_y+#ppt_h*1.125000"/>
                                          </p:val>
                                        </p:tav>
                                        <p:tav tm="100000">
                                          <p:val>
                                            <p:strVal val="#ppt_y"/>
                                          </p:val>
                                        </p:tav>
                                      </p:tavLst>
                                    </p:anim>
                                    <p:animEffect transition="in" filter="wipe(up)">
                                      <p:cBhvr>
                                        <p:cTn id="30" dur="250"/>
                                        <p:tgtEl>
                                          <p:spTgt spid="9"/>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250"/>
                                        <p:tgtEl>
                                          <p:spTgt spid="14"/>
                                        </p:tgtEl>
                                        <p:attrNameLst>
                                          <p:attrName>ppt_y</p:attrName>
                                        </p:attrNameLst>
                                      </p:cBhvr>
                                      <p:tavLst>
                                        <p:tav tm="0">
                                          <p:val>
                                            <p:strVal val="#ppt_y+#ppt_h*1.125000"/>
                                          </p:val>
                                        </p:tav>
                                        <p:tav tm="100000">
                                          <p:val>
                                            <p:strVal val="#ppt_y"/>
                                          </p:val>
                                        </p:tav>
                                      </p:tavLst>
                                    </p:anim>
                                    <p:animEffect transition="in" filter="wipe(up)">
                                      <p:cBhvr>
                                        <p:cTn id="35" dur="250"/>
                                        <p:tgtEl>
                                          <p:spTgt spid="14"/>
                                        </p:tgtEl>
                                      </p:cBhvr>
                                    </p:animEffect>
                                  </p:childTnLst>
                                </p:cTn>
                              </p:par>
                            </p:childTnLst>
                          </p:cTn>
                        </p:par>
                        <p:par>
                          <p:cTn id="36" fill="hold">
                            <p:stCondLst>
                              <p:cond delay="3000"/>
                            </p:stCondLst>
                            <p:childTnLst>
                              <p:par>
                                <p:cTn id="37" presetID="14" presetClass="entr" presetSubtype="1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250"/>
                                        <p:tgtEl>
                                          <p:spTgt spid="10"/>
                                        </p:tgtEl>
                                      </p:cBhvr>
                                    </p:animEffect>
                                  </p:childTnLst>
                                </p:cTn>
                              </p:par>
                            </p:childTnLst>
                          </p:cTn>
                        </p:par>
                        <p:par>
                          <p:cTn id="40" fill="hold">
                            <p:stCondLst>
                              <p:cond delay="3500"/>
                            </p:stCondLst>
                            <p:childTnLst>
                              <p:par>
                                <p:cTn id="41" presetID="12" presetClass="entr" presetSubtype="4"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250"/>
                                        <p:tgtEl>
                                          <p:spTgt spid="11"/>
                                        </p:tgtEl>
                                        <p:attrNameLst>
                                          <p:attrName>ppt_y</p:attrName>
                                        </p:attrNameLst>
                                      </p:cBhvr>
                                      <p:tavLst>
                                        <p:tav tm="0">
                                          <p:val>
                                            <p:strVal val="#ppt_y+#ppt_h*1.125000"/>
                                          </p:val>
                                        </p:tav>
                                        <p:tav tm="100000">
                                          <p:val>
                                            <p:strVal val="#ppt_y"/>
                                          </p:val>
                                        </p:tav>
                                      </p:tavLst>
                                    </p:anim>
                                    <p:animEffect transition="in" filter="wipe(up)">
                                      <p:cBhvr>
                                        <p:cTn id="44" dur="250"/>
                                        <p:tgtEl>
                                          <p:spTgt spid="11"/>
                                        </p:tgtEl>
                                      </p:cBhvr>
                                    </p:animEffect>
                                  </p:childTnLst>
                                </p:cTn>
                              </p:par>
                            </p:childTnLst>
                          </p:cTn>
                        </p:par>
                        <p:par>
                          <p:cTn id="45" fill="hold">
                            <p:stCondLst>
                              <p:cond delay="4000"/>
                            </p:stCondLst>
                            <p:childTnLst>
                              <p:par>
                                <p:cTn id="46" presetID="12" presetClass="entr" presetSubtype="4"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250"/>
                                        <p:tgtEl>
                                          <p:spTgt spid="15"/>
                                        </p:tgtEl>
                                        <p:attrNameLst>
                                          <p:attrName>ppt_y</p:attrName>
                                        </p:attrNameLst>
                                      </p:cBhvr>
                                      <p:tavLst>
                                        <p:tav tm="0">
                                          <p:val>
                                            <p:strVal val="#ppt_y+#ppt_h*1.125000"/>
                                          </p:val>
                                        </p:tav>
                                        <p:tav tm="100000">
                                          <p:val>
                                            <p:strVal val="#ppt_y"/>
                                          </p:val>
                                        </p:tav>
                                      </p:tavLst>
                                    </p:anim>
                                    <p:animEffect transition="in" filter="wipe(up)">
                                      <p:cBhvr>
                                        <p:cTn id="49" dur="250"/>
                                        <p:tgtEl>
                                          <p:spTgt spid="15"/>
                                        </p:tgtEl>
                                      </p:cBhvr>
                                    </p:animEffect>
                                  </p:childTnLst>
                                </p:cTn>
                              </p:par>
                            </p:childTnLst>
                          </p:cTn>
                        </p:par>
                        <p:par>
                          <p:cTn id="50" fill="hold">
                            <p:stCondLst>
                              <p:cond delay="4500"/>
                            </p:stCondLst>
                            <p:childTnLst>
                              <p:par>
                                <p:cTn id="51" presetID="14" presetClass="entr" presetSubtype="1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randombar(horizontal)">
                                      <p:cBhvr>
                                        <p:cTn id="53" dur="250"/>
                                        <p:tgtEl>
                                          <p:spTgt spid="12"/>
                                        </p:tgtEl>
                                      </p:cBhvr>
                                    </p:animEffect>
                                  </p:childTnLst>
                                </p:cTn>
                              </p:par>
                            </p:childTnLst>
                          </p:cTn>
                        </p:par>
                        <p:par>
                          <p:cTn id="54" fill="hold">
                            <p:stCondLst>
                              <p:cond delay="5000"/>
                            </p:stCondLst>
                            <p:childTnLst>
                              <p:par>
                                <p:cTn id="55" presetID="12"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250"/>
                                        <p:tgtEl>
                                          <p:spTgt spid="13"/>
                                        </p:tgtEl>
                                        <p:attrNameLst>
                                          <p:attrName>ppt_y</p:attrName>
                                        </p:attrNameLst>
                                      </p:cBhvr>
                                      <p:tavLst>
                                        <p:tav tm="0">
                                          <p:val>
                                            <p:strVal val="#ppt_y+#ppt_h*1.125000"/>
                                          </p:val>
                                        </p:tav>
                                        <p:tav tm="100000">
                                          <p:val>
                                            <p:strVal val="#ppt_y"/>
                                          </p:val>
                                        </p:tav>
                                      </p:tavLst>
                                    </p:anim>
                                    <p:animEffect transition="in" filter="wipe(up)">
                                      <p:cBhvr>
                                        <p:cTn id="58"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6"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4"/>
          <p:cNvSpPr>
            <a:spLocks noChangeArrowheads="1"/>
          </p:cNvSpPr>
          <p:nvPr/>
        </p:nvSpPr>
        <p:spPr bwMode="auto">
          <a:xfrm>
            <a:off x="2128252" y="5013947"/>
            <a:ext cx="3700842" cy="60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ct val="0"/>
              </a:spcBef>
            </a:pPr>
            <a:r>
              <a:rPr lang="zh-CN" altLang="en-US" sz="1400" dirty="0">
                <a:solidFill>
                  <a:schemeClr val="accent2">
                    <a:lumMod val="50000"/>
                  </a:schemeClr>
                </a:solidFill>
                <a:latin typeface="Arial" panose="020B0604020202020204" pitchFamily="34" charset="0"/>
                <a:cs typeface="+mn-ea"/>
                <a:sym typeface="Arial" panose="020B0604020202020204" pitchFamily="34" charset="0"/>
              </a:rPr>
              <a:t>应该留在室内，关好门窗；在室外工作的人员应该躲入建筑物内 ；</a:t>
            </a:r>
            <a:endParaRPr lang="en-US" altLang="zh-CN" sz="1400" dirty="0">
              <a:solidFill>
                <a:schemeClr val="accent2">
                  <a:lumMod val="50000"/>
                </a:schemeClr>
              </a:solidFill>
              <a:latin typeface="Arial" panose="020B0604020202020204" pitchFamily="34" charset="0"/>
              <a:cs typeface="+mn-ea"/>
              <a:sym typeface="Arial" panose="020B0604020202020204" pitchFamily="34" charset="0"/>
            </a:endParaRPr>
          </a:p>
        </p:txBody>
      </p:sp>
      <p:sp>
        <p:nvSpPr>
          <p:cNvPr id="27" name="椭圆 26"/>
          <p:cNvSpPr/>
          <p:nvPr/>
        </p:nvSpPr>
        <p:spPr>
          <a:xfrm>
            <a:off x="1289348" y="5013947"/>
            <a:ext cx="610029" cy="6102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latin typeface="Arial" panose="020B0604020202020204" pitchFamily="34" charset="0"/>
                <a:cs typeface="+mn-ea"/>
                <a:sym typeface="Arial" panose="020B0604020202020204" pitchFamily="34" charset="0"/>
              </a:rPr>
              <a:t>01</a:t>
            </a:r>
            <a:endParaRPr lang="zh-CN" altLang="en-US" sz="2800" dirty="0">
              <a:latin typeface="Arial" panose="020B0604020202020204" pitchFamily="34" charset="0"/>
              <a:cs typeface="+mn-ea"/>
              <a:sym typeface="Arial" panose="020B0604020202020204" pitchFamily="34" charset="0"/>
            </a:endParaRPr>
          </a:p>
        </p:txBody>
      </p:sp>
      <p:pic>
        <p:nvPicPr>
          <p:cNvPr id="35" name="图片 34"/>
          <p:cNvPicPr>
            <a:picLocks noChangeAspect="1"/>
          </p:cNvPicPr>
          <p:nvPr/>
        </p:nvPicPr>
        <p:blipFill>
          <a:blip r:embed="rId4"/>
          <a:stretch>
            <a:fillRect/>
          </a:stretch>
        </p:blipFill>
        <p:spPr>
          <a:xfrm>
            <a:off x="1493209" y="2114690"/>
            <a:ext cx="4054573" cy="2707584"/>
          </a:xfrm>
          <a:prstGeom prst="rect">
            <a:avLst/>
          </a:prstGeom>
        </p:spPr>
      </p:pic>
      <p:pic>
        <p:nvPicPr>
          <p:cNvPr id="36" name="图片 35"/>
          <p:cNvPicPr>
            <a:picLocks noChangeAspect="1"/>
          </p:cNvPicPr>
          <p:nvPr/>
        </p:nvPicPr>
        <p:blipFill>
          <a:blip r:embed="rId5"/>
          <a:stretch>
            <a:fillRect/>
          </a:stretch>
        </p:blipFill>
        <p:spPr>
          <a:xfrm>
            <a:off x="6353632" y="3039294"/>
            <a:ext cx="4092462" cy="3140728"/>
          </a:xfrm>
          <a:prstGeom prst="rect">
            <a:avLst/>
          </a:prstGeom>
        </p:spPr>
      </p:pic>
      <p:sp>
        <p:nvSpPr>
          <p:cNvPr id="17" name="Rectangle 24"/>
          <p:cNvSpPr>
            <a:spLocks noChangeArrowheads="1"/>
          </p:cNvSpPr>
          <p:nvPr/>
        </p:nvSpPr>
        <p:spPr bwMode="auto">
          <a:xfrm>
            <a:off x="7105097" y="2122776"/>
            <a:ext cx="3530419" cy="60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ct val="0"/>
              </a:spcBef>
            </a:pPr>
            <a:r>
              <a:rPr lang="zh-CN" altLang="en-US" sz="1400" dirty="0">
                <a:solidFill>
                  <a:schemeClr val="accent2">
                    <a:lumMod val="50000"/>
                  </a:schemeClr>
                </a:solidFill>
                <a:latin typeface="Arial" panose="020B0604020202020204" pitchFamily="34" charset="0"/>
                <a:cs typeface="+mn-ea"/>
                <a:sym typeface="Arial" panose="020B0604020202020204" pitchFamily="34" charset="0"/>
              </a:rPr>
              <a:t>不接触铁丝网、金属门窗、建筑物外墙等金属物体，远离电线等金属装置 ；</a:t>
            </a:r>
            <a:endParaRPr lang="en-US" altLang="zh-CN" sz="1400" dirty="0">
              <a:solidFill>
                <a:schemeClr val="accent2">
                  <a:lumMod val="50000"/>
                </a:schemeClr>
              </a:solidFill>
              <a:latin typeface="Arial" panose="020B0604020202020204" pitchFamily="34" charset="0"/>
              <a:cs typeface="+mn-ea"/>
              <a:sym typeface="Arial" panose="020B0604020202020204" pitchFamily="34" charset="0"/>
            </a:endParaRPr>
          </a:p>
        </p:txBody>
      </p:sp>
      <p:sp>
        <p:nvSpPr>
          <p:cNvPr id="18" name="椭圆 17"/>
          <p:cNvSpPr/>
          <p:nvPr/>
        </p:nvSpPr>
        <p:spPr>
          <a:xfrm>
            <a:off x="6353632" y="2173195"/>
            <a:ext cx="610029" cy="6102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latin typeface="Arial" panose="020B0604020202020204" pitchFamily="34" charset="0"/>
                <a:cs typeface="+mn-ea"/>
                <a:sym typeface="Arial" panose="020B0604020202020204" pitchFamily="34" charset="0"/>
              </a:rPr>
              <a:t>02</a:t>
            </a:r>
            <a:endParaRPr lang="zh-CN" altLang="en-US" sz="2800" dirty="0">
              <a:latin typeface="Arial" panose="020B0604020202020204" pitchFamily="34" charset="0"/>
              <a:cs typeface="+mn-ea"/>
              <a:sym typeface="Arial" panose="020B0604020202020204" pitchFamily="34" charset="0"/>
            </a:endParaRPr>
          </a:p>
        </p:txBody>
      </p:sp>
      <p:sp>
        <p:nvSpPr>
          <p:cNvPr id="19" name="MH_Entry_1"/>
          <p:cNvSpPr/>
          <p:nvPr>
            <p:custDataLst>
              <p:tags r:id="rId1"/>
            </p:custDataLst>
          </p:nvPr>
        </p:nvSpPr>
        <p:spPr>
          <a:xfrm>
            <a:off x="498254" y="386567"/>
            <a:ext cx="4720020"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Arial" panose="020B0604020202020204" pitchFamily="34" charset="0"/>
                <a:cs typeface="+mn-ea"/>
                <a:sym typeface="Arial" panose="020B0604020202020204" pitchFamily="34" charset="0"/>
              </a:rPr>
              <a:t>如何防范雷电对人伤害</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5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50000">
                                          <p:cBhvr additive="base">
                                            <p:cTn id="7" dur="1000" fill="hold"/>
                                            <p:tgtEl>
                                              <p:spTgt spid="35"/>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50000">
                                      <p:stCondLst>
                                        <p:cond delay="200"/>
                                      </p:stCondLst>
                                      <p:childTnLst>
                                        <p:set>
                                          <p:cBhvr>
                                            <p:cTn id="10" dur="1" fill="hold">
                                              <p:stCondLst>
                                                <p:cond delay="0"/>
                                              </p:stCondLst>
                                            </p:cTn>
                                            <p:tgtEl>
                                              <p:spTgt spid="27"/>
                                            </p:tgtEl>
                                            <p:attrNameLst>
                                              <p:attrName>style.visibility</p:attrName>
                                            </p:attrNameLst>
                                          </p:cBhvr>
                                          <p:to>
                                            <p:strVal val="visible"/>
                                          </p:to>
                                        </p:set>
                                        <p:anim calcmode="lin" valueType="num" p14:bounceEnd="50000">
                                          <p:cBhvr additive="base">
                                            <p:cTn id="11" dur="10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0000">
                                      <p:stCondLst>
                                        <p:cond delay="400"/>
                                      </p:stCondLst>
                                      <p:childTnLst>
                                        <p:set>
                                          <p:cBhvr>
                                            <p:cTn id="14" dur="1" fill="hold">
                                              <p:stCondLst>
                                                <p:cond delay="0"/>
                                              </p:stCondLst>
                                            </p:cTn>
                                            <p:tgtEl>
                                              <p:spTgt spid="26"/>
                                            </p:tgtEl>
                                            <p:attrNameLst>
                                              <p:attrName>style.visibility</p:attrName>
                                            </p:attrNameLst>
                                          </p:cBhvr>
                                          <p:to>
                                            <p:strVal val="visible"/>
                                          </p:to>
                                        </p:set>
                                        <p:anim calcmode="lin" valueType="num" p14:bounceEnd="50000">
                                          <p:cBhvr additive="base">
                                            <p:cTn id="15" dur="10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50000">
                                      <p:stCondLst>
                                        <p:cond delay="600"/>
                                      </p:stCondLst>
                                      <p:childTnLst>
                                        <p:set>
                                          <p:cBhvr>
                                            <p:cTn id="18" dur="1" fill="hold">
                                              <p:stCondLst>
                                                <p:cond delay="0"/>
                                              </p:stCondLst>
                                            </p:cTn>
                                            <p:tgtEl>
                                              <p:spTgt spid="36"/>
                                            </p:tgtEl>
                                            <p:attrNameLst>
                                              <p:attrName>style.visibility</p:attrName>
                                            </p:attrNameLst>
                                          </p:cBhvr>
                                          <p:to>
                                            <p:strVal val="visible"/>
                                          </p:to>
                                        </p:set>
                                        <p:anim calcmode="lin" valueType="num" p14:bounceEnd="50000">
                                          <p:cBhvr additive="base">
                                            <p:cTn id="19"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14:presetBounceEnd="50000">
                                      <p:stCondLst>
                                        <p:cond delay="800"/>
                                      </p:stCondLst>
                                      <p:childTnLst>
                                        <p:set>
                                          <p:cBhvr>
                                            <p:cTn id="22" dur="1" fill="hold">
                                              <p:stCondLst>
                                                <p:cond delay="0"/>
                                              </p:stCondLst>
                                            </p:cTn>
                                            <p:tgtEl>
                                              <p:spTgt spid="18"/>
                                            </p:tgtEl>
                                            <p:attrNameLst>
                                              <p:attrName>style.visibility</p:attrName>
                                            </p:attrNameLst>
                                          </p:cBhvr>
                                          <p:to>
                                            <p:strVal val="visible"/>
                                          </p:to>
                                        </p:set>
                                        <p:anim calcmode="lin" valueType="num" p14:bounceEnd="50000">
                                          <p:cBhvr additive="base">
                                            <p:cTn id="23" dur="1000" fill="hold"/>
                                            <p:tgtEl>
                                              <p:spTgt spid="18"/>
                                            </p:tgtEl>
                                            <p:attrNameLst>
                                              <p:attrName>ppt_x</p:attrName>
                                            </p:attrNameLst>
                                          </p:cBhvr>
                                          <p:tavLst>
                                            <p:tav tm="0">
                                              <p:val>
                                                <p:strVal val="1+#ppt_w/2"/>
                                              </p:val>
                                            </p:tav>
                                            <p:tav tm="100000">
                                              <p:val>
                                                <p:strVal val="#ppt_x"/>
                                              </p:val>
                                            </p:tav>
                                          </p:tavLst>
                                        </p:anim>
                                        <p:anim calcmode="lin" valueType="num" p14:bounceEnd="50000">
                                          <p:cBhvr additive="base">
                                            <p:cTn id="24" dur="10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50000">
                                      <p:stCondLst>
                                        <p:cond delay="1000"/>
                                      </p:stCondLst>
                                      <p:childTnLst>
                                        <p:set>
                                          <p:cBhvr>
                                            <p:cTn id="26" dur="1" fill="hold">
                                              <p:stCondLst>
                                                <p:cond delay="0"/>
                                              </p:stCondLst>
                                            </p:cTn>
                                            <p:tgtEl>
                                              <p:spTgt spid="17"/>
                                            </p:tgtEl>
                                            <p:attrNameLst>
                                              <p:attrName>style.visibility</p:attrName>
                                            </p:attrNameLst>
                                          </p:cBhvr>
                                          <p:to>
                                            <p:strVal val="visible"/>
                                          </p:to>
                                        </p:set>
                                        <p:anim calcmode="lin" valueType="num" p14:bounceEnd="50000">
                                          <p:cBhvr additive="base">
                                            <p:cTn id="27" dur="10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2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17" grpId="0"/>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1+#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ppt_x"/>
                                              </p:val>
                                            </p:tav>
                                            <p:tav tm="100000">
                                              <p:val>
                                                <p:strVal val="#ppt_x"/>
                                              </p:val>
                                            </p:tav>
                                          </p:tavLst>
                                        </p:anim>
                                        <p:anim calcmode="lin" valueType="num">
                                          <p:cBhvr additive="base">
                                            <p:cTn id="12" dur="10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000" fill="hold"/>
                                            <p:tgtEl>
                                              <p:spTgt spid="26"/>
                                            </p:tgtEl>
                                            <p:attrNameLst>
                                              <p:attrName>ppt_x</p:attrName>
                                            </p:attrNameLst>
                                          </p:cBhvr>
                                          <p:tavLst>
                                            <p:tav tm="0">
                                              <p:val>
                                                <p:strVal val="#ppt_x"/>
                                              </p:val>
                                            </p:tav>
                                            <p:tav tm="100000">
                                              <p:val>
                                                <p:strVal val="#ppt_x"/>
                                              </p:val>
                                            </p:tav>
                                          </p:tavLst>
                                        </p:anim>
                                        <p:anim calcmode="lin" valueType="num">
                                          <p:cBhvr additive="base">
                                            <p:cTn id="16" dur="10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60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000" fill="hold"/>
                                            <p:tgtEl>
                                              <p:spTgt spid="36"/>
                                            </p:tgtEl>
                                            <p:attrNameLst>
                                              <p:attrName>ppt_x</p:attrName>
                                            </p:attrNameLst>
                                          </p:cBhvr>
                                          <p:tavLst>
                                            <p:tav tm="0">
                                              <p:val>
                                                <p:strVal val="#ppt_x"/>
                                              </p:val>
                                            </p:tav>
                                            <p:tav tm="100000">
                                              <p:val>
                                                <p:strVal val="#ppt_x"/>
                                              </p:val>
                                            </p:tav>
                                          </p:tavLst>
                                        </p:anim>
                                        <p:anim calcmode="lin" valueType="num">
                                          <p:cBhvr additive="base">
                                            <p:cTn id="20" dur="10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8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1+#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1+#ppt_w/2"/>
                                              </p:val>
                                            </p:tav>
                                            <p:tav tm="100000">
                                              <p:val>
                                                <p:strVal val="#ppt_x"/>
                                              </p:val>
                                            </p:tav>
                                          </p:tavLst>
                                        </p:anim>
                                        <p:anim calcmode="lin" valueType="num">
                                          <p:cBhvr additive="base">
                                            <p:cTn id="2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17" grpId="0"/>
          <p:bldP spid="18"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4"/>
          <a:stretch>
            <a:fillRect/>
          </a:stretch>
        </p:blipFill>
        <p:spPr>
          <a:xfrm>
            <a:off x="1668108" y="2067853"/>
            <a:ext cx="3845233" cy="2985840"/>
          </a:xfrm>
          <a:prstGeom prst="rect">
            <a:avLst/>
          </a:prstGeom>
        </p:spPr>
      </p:pic>
      <p:sp>
        <p:nvSpPr>
          <p:cNvPr id="17" name="MH_Entry_1"/>
          <p:cNvSpPr/>
          <p:nvPr>
            <p:custDataLst>
              <p:tags r:id="rId1"/>
            </p:custDataLst>
          </p:nvPr>
        </p:nvSpPr>
        <p:spPr>
          <a:xfrm>
            <a:off x="548275" y="522491"/>
            <a:ext cx="4720020"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Arial" panose="020B0604020202020204" pitchFamily="34" charset="0"/>
                <a:cs typeface="+mn-ea"/>
                <a:sym typeface="Arial" panose="020B0604020202020204" pitchFamily="34" charset="0"/>
              </a:rPr>
              <a:t>如何防范雷电对人伤害</a:t>
            </a:r>
          </a:p>
        </p:txBody>
      </p:sp>
      <p:sp>
        <p:nvSpPr>
          <p:cNvPr id="30" name="Rectangle 24"/>
          <p:cNvSpPr>
            <a:spLocks noChangeArrowheads="1"/>
          </p:cNvSpPr>
          <p:nvPr/>
        </p:nvSpPr>
        <p:spPr bwMode="auto">
          <a:xfrm>
            <a:off x="2908285" y="5226037"/>
            <a:ext cx="322443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ct val="0"/>
              </a:spcBef>
            </a:pPr>
            <a:r>
              <a:rPr lang="zh-CN" altLang="en-US" sz="1400" dirty="0">
                <a:latin typeface="Arial" panose="020B0604020202020204" pitchFamily="34" charset="0"/>
                <a:cs typeface="+mn-ea"/>
                <a:sym typeface="Arial" panose="020B0604020202020204" pitchFamily="34" charset="0"/>
              </a:rPr>
              <a:t>打雷时不打电话 </a:t>
            </a:r>
            <a:endParaRPr lang="en-US" altLang="zh-CN" sz="1400" dirty="0">
              <a:latin typeface="Arial" panose="020B0604020202020204" pitchFamily="34" charset="0"/>
              <a:cs typeface="+mn-ea"/>
              <a:sym typeface="Arial" panose="020B0604020202020204" pitchFamily="34" charset="0"/>
            </a:endParaRPr>
          </a:p>
        </p:txBody>
      </p:sp>
      <p:sp>
        <p:nvSpPr>
          <p:cNvPr id="31" name="椭圆 30"/>
          <p:cNvSpPr/>
          <p:nvPr/>
        </p:nvSpPr>
        <p:spPr>
          <a:xfrm>
            <a:off x="2130383" y="5098806"/>
            <a:ext cx="610029" cy="610217"/>
          </a:xfrm>
          <a:prstGeom prst="ellipse">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latin typeface="Arial" panose="020B0604020202020204" pitchFamily="34" charset="0"/>
                <a:cs typeface="+mn-ea"/>
                <a:sym typeface="Arial" panose="020B0604020202020204" pitchFamily="34" charset="0"/>
              </a:rPr>
              <a:t>03</a:t>
            </a:r>
            <a:endParaRPr lang="zh-CN" altLang="en-US" sz="2800" dirty="0">
              <a:latin typeface="Arial" panose="020B0604020202020204" pitchFamily="34" charset="0"/>
              <a:cs typeface="+mn-ea"/>
              <a:sym typeface="Arial" panose="020B0604020202020204" pitchFamily="34" charset="0"/>
            </a:endParaRPr>
          </a:p>
        </p:txBody>
      </p:sp>
      <p:sp>
        <p:nvSpPr>
          <p:cNvPr id="32" name="Rectangle 24"/>
          <p:cNvSpPr>
            <a:spLocks noChangeArrowheads="1"/>
          </p:cNvSpPr>
          <p:nvPr/>
        </p:nvSpPr>
        <p:spPr bwMode="auto">
          <a:xfrm>
            <a:off x="6644111" y="5202955"/>
            <a:ext cx="4266905"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ct val="0"/>
              </a:spcBef>
            </a:pPr>
            <a:r>
              <a:rPr lang="zh-CN" altLang="en-US" sz="1400" dirty="0">
                <a:latin typeface="Arial" panose="020B0604020202020204" pitchFamily="34" charset="0"/>
                <a:cs typeface="+mn-ea"/>
                <a:sym typeface="Arial" panose="020B0604020202020204" pitchFamily="34" charset="0"/>
              </a:rPr>
              <a:t>在野外不站在高处，不拿金属物体，寻找低洼处躲避。 </a:t>
            </a:r>
            <a:endParaRPr lang="en-US" altLang="zh-CN" sz="1400" dirty="0">
              <a:latin typeface="Arial" panose="020B0604020202020204" pitchFamily="34" charset="0"/>
              <a:cs typeface="+mn-ea"/>
              <a:sym typeface="Arial" panose="020B0604020202020204" pitchFamily="34" charset="0"/>
            </a:endParaRPr>
          </a:p>
        </p:txBody>
      </p:sp>
      <p:sp>
        <p:nvSpPr>
          <p:cNvPr id="33" name="椭圆 32"/>
          <p:cNvSpPr/>
          <p:nvPr/>
        </p:nvSpPr>
        <p:spPr>
          <a:xfrm>
            <a:off x="5866209" y="5101250"/>
            <a:ext cx="610029" cy="556212"/>
          </a:xfrm>
          <a:prstGeom prst="ellipse">
            <a:avLst/>
          </a:prstGeom>
          <a:solidFill>
            <a:srgbClr val="6DC1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latin typeface="Arial" panose="020B0604020202020204" pitchFamily="34" charset="0"/>
                <a:cs typeface="+mn-ea"/>
                <a:sym typeface="Arial" panose="020B0604020202020204" pitchFamily="34" charset="0"/>
              </a:rPr>
              <a:t>04</a:t>
            </a:r>
            <a:endParaRPr lang="zh-CN" altLang="en-US" sz="2800" dirty="0">
              <a:latin typeface="Arial" panose="020B0604020202020204" pitchFamily="34" charset="0"/>
              <a:cs typeface="+mn-ea"/>
              <a:sym typeface="Arial" panose="020B0604020202020204" pitchFamily="34" charset="0"/>
            </a:endParaRPr>
          </a:p>
        </p:txBody>
      </p:sp>
      <p:pic>
        <p:nvPicPr>
          <p:cNvPr id="38" name="图片 37"/>
          <p:cNvPicPr>
            <a:picLocks noChangeAspect="1"/>
          </p:cNvPicPr>
          <p:nvPr/>
        </p:nvPicPr>
        <p:blipFill rotWithShape="1">
          <a:blip r:embed="rId5"/>
          <a:srcRect b="5689"/>
          <a:stretch>
            <a:fillRect/>
          </a:stretch>
        </p:blipFill>
        <p:spPr>
          <a:xfrm>
            <a:off x="6482897" y="2199443"/>
            <a:ext cx="3127406" cy="28297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50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50000">
                                          <p:cBhvr additive="base">
                                            <p:cTn id="7" dur="1000" fill="hold"/>
                                            <p:tgtEl>
                                              <p:spTgt spid="37"/>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200"/>
                                      </p:stCondLst>
                                      <p:childTnLst>
                                        <p:set>
                                          <p:cBhvr>
                                            <p:cTn id="10" dur="1" fill="hold">
                                              <p:stCondLst>
                                                <p:cond delay="0"/>
                                              </p:stCondLst>
                                            </p:cTn>
                                            <p:tgtEl>
                                              <p:spTgt spid="31"/>
                                            </p:tgtEl>
                                            <p:attrNameLst>
                                              <p:attrName>style.visibility</p:attrName>
                                            </p:attrNameLst>
                                          </p:cBhvr>
                                          <p:to>
                                            <p:strVal val="visible"/>
                                          </p:to>
                                        </p:set>
                                        <p:anim calcmode="lin" valueType="num" p14:bounceEnd="50000">
                                          <p:cBhvr additive="base">
                                            <p:cTn id="11" dur="10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400"/>
                                      </p:stCondLst>
                                      <p:childTnLst>
                                        <p:set>
                                          <p:cBhvr>
                                            <p:cTn id="14" dur="1" fill="hold">
                                              <p:stCondLst>
                                                <p:cond delay="0"/>
                                              </p:stCondLst>
                                            </p:cTn>
                                            <p:tgtEl>
                                              <p:spTgt spid="30"/>
                                            </p:tgtEl>
                                            <p:attrNameLst>
                                              <p:attrName>style.visibility</p:attrName>
                                            </p:attrNameLst>
                                          </p:cBhvr>
                                          <p:to>
                                            <p:strVal val="visible"/>
                                          </p:to>
                                        </p:set>
                                        <p:anim calcmode="lin" valueType="num" p14:bounceEnd="50000">
                                          <p:cBhvr additive="base">
                                            <p:cTn id="15"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50000">
                                      <p:stCondLst>
                                        <p:cond delay="600"/>
                                      </p:stCondLst>
                                      <p:childTnLst>
                                        <p:set>
                                          <p:cBhvr>
                                            <p:cTn id="18" dur="1" fill="hold">
                                              <p:stCondLst>
                                                <p:cond delay="0"/>
                                              </p:stCondLst>
                                            </p:cTn>
                                            <p:tgtEl>
                                              <p:spTgt spid="38"/>
                                            </p:tgtEl>
                                            <p:attrNameLst>
                                              <p:attrName>style.visibility</p:attrName>
                                            </p:attrNameLst>
                                          </p:cBhvr>
                                          <p:to>
                                            <p:strVal val="visible"/>
                                          </p:to>
                                        </p:set>
                                        <p:anim calcmode="lin" valueType="num" p14:bounceEnd="50000">
                                          <p:cBhvr additive="base">
                                            <p:cTn id="19" dur="1000" fill="hold"/>
                                            <p:tgtEl>
                                              <p:spTgt spid="38"/>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50000">
                                      <p:stCondLst>
                                        <p:cond delay="800"/>
                                      </p:stCondLst>
                                      <p:childTnLst>
                                        <p:set>
                                          <p:cBhvr>
                                            <p:cTn id="22" dur="1" fill="hold">
                                              <p:stCondLst>
                                                <p:cond delay="0"/>
                                              </p:stCondLst>
                                            </p:cTn>
                                            <p:tgtEl>
                                              <p:spTgt spid="33"/>
                                            </p:tgtEl>
                                            <p:attrNameLst>
                                              <p:attrName>style.visibility</p:attrName>
                                            </p:attrNameLst>
                                          </p:cBhvr>
                                          <p:to>
                                            <p:strVal val="visible"/>
                                          </p:to>
                                        </p:set>
                                        <p:anim calcmode="lin" valueType="num" p14:bounceEnd="50000">
                                          <p:cBhvr additive="base">
                                            <p:cTn id="23" dur="1000" fill="hold"/>
                                            <p:tgtEl>
                                              <p:spTgt spid="33"/>
                                            </p:tgtEl>
                                            <p:attrNameLst>
                                              <p:attrName>ppt_x</p:attrName>
                                            </p:attrNameLst>
                                          </p:cBhvr>
                                          <p:tavLst>
                                            <p:tav tm="0">
                                              <p:val>
                                                <p:strVal val="1+#ppt_w/2"/>
                                              </p:val>
                                            </p:tav>
                                            <p:tav tm="100000">
                                              <p:val>
                                                <p:strVal val="#ppt_x"/>
                                              </p:val>
                                            </p:tav>
                                          </p:tavLst>
                                        </p:anim>
                                        <p:anim calcmode="lin" valueType="num" p14:bounceEnd="50000">
                                          <p:cBhvr additive="base">
                                            <p:cTn id="24" dur="10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50000">
                                      <p:stCondLst>
                                        <p:cond delay="1000"/>
                                      </p:stCondLst>
                                      <p:childTnLst>
                                        <p:set>
                                          <p:cBhvr>
                                            <p:cTn id="26" dur="1" fill="hold">
                                              <p:stCondLst>
                                                <p:cond delay="0"/>
                                              </p:stCondLst>
                                            </p:cTn>
                                            <p:tgtEl>
                                              <p:spTgt spid="32"/>
                                            </p:tgtEl>
                                            <p:attrNameLst>
                                              <p:attrName>style.visibility</p:attrName>
                                            </p:attrNameLst>
                                          </p:cBhvr>
                                          <p:to>
                                            <p:strVal val="visible"/>
                                          </p:to>
                                        </p:set>
                                        <p:anim calcmode="lin" valueType="num" p14:bounceEnd="50000">
                                          <p:cBhvr additive="base">
                                            <p:cTn id="27" dur="100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2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1+#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1+#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4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000" fill="hold"/>
                                            <p:tgtEl>
                                              <p:spTgt spid="30"/>
                                            </p:tgtEl>
                                            <p:attrNameLst>
                                              <p:attrName>ppt_x</p:attrName>
                                            </p:attrNameLst>
                                          </p:cBhvr>
                                          <p:tavLst>
                                            <p:tav tm="0">
                                              <p:val>
                                                <p:strVal val="1+#ppt_w/2"/>
                                              </p:val>
                                            </p:tav>
                                            <p:tav tm="100000">
                                              <p:val>
                                                <p:strVal val="#ppt_x"/>
                                              </p:val>
                                            </p:tav>
                                          </p:tavLst>
                                        </p:anim>
                                        <p:anim calcmode="lin" valueType="num">
                                          <p:cBhvr additive="base">
                                            <p:cTn id="16" dur="10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60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000" fill="hold"/>
                                            <p:tgtEl>
                                              <p:spTgt spid="38"/>
                                            </p:tgtEl>
                                            <p:attrNameLst>
                                              <p:attrName>ppt_x</p:attrName>
                                            </p:attrNameLst>
                                          </p:cBhvr>
                                          <p:tavLst>
                                            <p:tav tm="0">
                                              <p:val>
                                                <p:strVal val="1+#ppt_w/2"/>
                                              </p:val>
                                            </p:tav>
                                            <p:tav tm="100000">
                                              <p:val>
                                                <p:strVal val="#ppt_x"/>
                                              </p:val>
                                            </p:tav>
                                          </p:tavLst>
                                        </p:anim>
                                        <p:anim calcmode="lin" valueType="num">
                                          <p:cBhvr additive="base">
                                            <p:cTn id="20" dur="10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8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1000" fill="hold"/>
                                            <p:tgtEl>
                                              <p:spTgt spid="33"/>
                                            </p:tgtEl>
                                            <p:attrNameLst>
                                              <p:attrName>ppt_x</p:attrName>
                                            </p:attrNameLst>
                                          </p:cBhvr>
                                          <p:tavLst>
                                            <p:tav tm="0">
                                              <p:val>
                                                <p:strVal val="1+#ppt_w/2"/>
                                              </p:val>
                                            </p:tav>
                                            <p:tav tm="100000">
                                              <p:val>
                                                <p:strVal val="#ppt_x"/>
                                              </p:val>
                                            </p:tav>
                                          </p:tavLst>
                                        </p:anim>
                                        <p:anim calcmode="lin" valueType="num">
                                          <p:cBhvr additive="base">
                                            <p:cTn id="24" dur="10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1+#ppt_w/2"/>
                                              </p:val>
                                            </p:tav>
                                            <p:tav tm="100000">
                                              <p:val>
                                                <p:strVal val="#ppt_x"/>
                                              </p:val>
                                            </p:tav>
                                          </p:tavLst>
                                        </p:anim>
                                        <p:anim calcmode="lin" valueType="num">
                                          <p:cBhvr additive="base">
                                            <p:cTn id="2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p:bldP spid="33"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66918" t="41548" r="5304" b="11550"/>
          <a:stretch>
            <a:fillRect/>
          </a:stretch>
        </p:blipFill>
        <p:spPr>
          <a:xfrm>
            <a:off x="815824" y="445170"/>
            <a:ext cx="3386294" cy="3213267"/>
          </a:xfrm>
          <a:prstGeom prst="rect">
            <a:avLst/>
          </a:prstGeom>
        </p:spPr>
      </p:pic>
      <p:sp>
        <p:nvSpPr>
          <p:cNvPr id="27" name="MH_Entry_1"/>
          <p:cNvSpPr/>
          <p:nvPr>
            <p:custDataLst>
              <p:tags r:id="rId1"/>
            </p:custDataLst>
          </p:nvPr>
        </p:nvSpPr>
        <p:spPr>
          <a:xfrm>
            <a:off x="3785239" y="2981329"/>
            <a:ext cx="4070685" cy="67710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4400" b="1" noProof="1">
                <a:solidFill>
                  <a:srgbClr val="C00000"/>
                </a:solidFill>
                <a:latin typeface="Arial" panose="020B0604020202020204" pitchFamily="34" charset="0"/>
                <a:cs typeface="+mn-ea"/>
                <a:sym typeface="Arial" panose="020B0604020202020204" pitchFamily="34" charset="0"/>
              </a:rPr>
              <a:t>安全用电顺口溜</a:t>
            </a:r>
          </a:p>
        </p:txBody>
      </p:sp>
      <p:sp>
        <p:nvSpPr>
          <p:cNvPr id="2" name="文本框 1"/>
          <p:cNvSpPr txBox="1"/>
          <p:nvPr/>
        </p:nvSpPr>
        <p:spPr>
          <a:xfrm>
            <a:off x="2032493" y="1375026"/>
            <a:ext cx="1441420" cy="1446550"/>
          </a:xfrm>
          <a:prstGeom prst="rect">
            <a:avLst/>
          </a:prstGeom>
          <a:noFill/>
        </p:spPr>
        <p:txBody>
          <a:bodyPr wrap="none" rtlCol="0">
            <a:spAutoFit/>
          </a:bodyPr>
          <a:lstStyle/>
          <a:p>
            <a:r>
              <a:rPr lang="en-US" altLang="zh-CN" sz="8800" dirty="0">
                <a:solidFill>
                  <a:srgbClr val="C00000"/>
                </a:solidFill>
                <a:latin typeface="Arial" panose="020B0604020202020204" pitchFamily="34" charset="0"/>
                <a:cs typeface="+mn-ea"/>
                <a:sym typeface="Arial" panose="020B0604020202020204" pitchFamily="34" charset="0"/>
              </a:rPr>
              <a:t>05</a:t>
            </a:r>
            <a:endParaRPr lang="zh-CN" altLang="en-US" sz="8800" dirty="0">
              <a:solidFill>
                <a:srgbClr val="C00000"/>
              </a:solidFill>
              <a:latin typeface="Arial" panose="020B0604020202020204" pitchFamily="34" charset="0"/>
              <a:cs typeface="+mn-ea"/>
              <a:sym typeface="Arial" panose="020B0604020202020204" pitchFamily="34" charset="0"/>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8787" y="262210"/>
            <a:ext cx="6194091" cy="61115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8"/>
          <p:cNvSpPr txBox="1">
            <a:spLocks noChangeArrowheads="1"/>
          </p:cNvSpPr>
          <p:nvPr/>
        </p:nvSpPr>
        <p:spPr bwMode="auto">
          <a:xfrm>
            <a:off x="1820001" y="2269761"/>
            <a:ext cx="35067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800" b="1" dirty="0">
                <a:solidFill>
                  <a:schemeClr val="accent2">
                    <a:lumMod val="50000"/>
                  </a:schemeClr>
                </a:solidFill>
                <a:ea typeface="+mn-ea"/>
                <a:cs typeface="+mn-ea"/>
                <a:sym typeface="Arial" panose="020B0604020202020204" pitchFamily="34" charset="0"/>
              </a:rPr>
              <a:t>家庭安全用电常识 </a:t>
            </a:r>
            <a:endParaRPr lang="en-US" altLang="zh-CN" sz="2800" b="1" dirty="0">
              <a:solidFill>
                <a:schemeClr val="accent2">
                  <a:lumMod val="50000"/>
                </a:schemeClr>
              </a:solidFill>
              <a:ea typeface="+mn-ea"/>
              <a:cs typeface="+mn-ea"/>
              <a:sym typeface="Arial" panose="020B0604020202020204" pitchFamily="34" charset="0"/>
            </a:endParaRPr>
          </a:p>
        </p:txBody>
      </p:sp>
      <p:sp>
        <p:nvSpPr>
          <p:cNvPr id="36" name="Rectangle 16"/>
          <p:cNvSpPr>
            <a:spLocks noChangeArrowheads="1"/>
          </p:cNvSpPr>
          <p:nvPr/>
        </p:nvSpPr>
        <p:spPr bwMode="auto">
          <a:xfrm>
            <a:off x="1327771" y="3299049"/>
            <a:ext cx="5880485"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b="1" dirty="0">
                <a:ea typeface="+mn-ea"/>
                <a:cs typeface="+mn-ea"/>
                <a:sym typeface="Arial" panose="020B0604020202020204" pitchFamily="34" charset="0"/>
              </a:rPr>
              <a:t>家用电器需防水，要装漏电保护器</a:t>
            </a:r>
          </a:p>
        </p:txBody>
      </p:sp>
      <p:sp>
        <p:nvSpPr>
          <p:cNvPr id="44" name="Rectangle 24"/>
          <p:cNvSpPr>
            <a:spLocks noChangeArrowheads="1"/>
          </p:cNvSpPr>
          <p:nvPr/>
        </p:nvSpPr>
        <p:spPr bwMode="auto">
          <a:xfrm>
            <a:off x="1327772" y="3899358"/>
            <a:ext cx="5702974"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b="1" dirty="0">
                <a:ea typeface="+mn-ea"/>
                <a:cs typeface="+mn-ea"/>
                <a:sym typeface="Arial" panose="020B0604020202020204" pitchFamily="34" charset="0"/>
              </a:rPr>
              <a:t>破损电源快修理，湿手不能碰电器</a:t>
            </a:r>
          </a:p>
        </p:txBody>
      </p:sp>
      <p:sp>
        <p:nvSpPr>
          <p:cNvPr id="55" name="Rectangle 32"/>
          <p:cNvSpPr>
            <a:spLocks noChangeArrowheads="1"/>
          </p:cNvSpPr>
          <p:nvPr/>
        </p:nvSpPr>
        <p:spPr bwMode="auto">
          <a:xfrm>
            <a:off x="1327771" y="4480968"/>
            <a:ext cx="5684090"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b="1" dirty="0">
                <a:ea typeface="+mn-ea"/>
                <a:cs typeface="+mn-ea"/>
                <a:sym typeface="Arial" panose="020B0604020202020204" pitchFamily="34" charset="0"/>
              </a:rPr>
              <a:t>金属与电源远离，插头要握绝缘体</a:t>
            </a:r>
          </a:p>
        </p:txBody>
      </p:sp>
      <p:pic>
        <p:nvPicPr>
          <p:cNvPr id="64" name="图片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35349">
            <a:off x="6829345" y="1413708"/>
            <a:ext cx="4626543" cy="4351095"/>
          </a:xfrm>
          <a:prstGeom prst="rect">
            <a:avLst/>
          </a:prstGeom>
        </p:spPr>
      </p:pic>
      <p:sp>
        <p:nvSpPr>
          <p:cNvPr id="15" name="MH_Entry_1"/>
          <p:cNvSpPr/>
          <p:nvPr>
            <p:custDataLst>
              <p:tags r:id="rId1"/>
            </p:custDataLst>
          </p:nvPr>
        </p:nvSpPr>
        <p:spPr>
          <a:xfrm>
            <a:off x="365286" y="612551"/>
            <a:ext cx="4720020"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Arial" panose="020B0604020202020204" pitchFamily="34" charset="0"/>
                <a:cs typeface="+mn-ea"/>
                <a:sym typeface="Arial" panose="020B0604020202020204" pitchFamily="34" charset="0"/>
              </a:rPr>
              <a:t>安全用电顺口溜</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0000">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14:bounceEnd="50000">
                                          <p:cBhvr additive="base">
                                            <p:cTn id="7" dur="1000" fill="hold"/>
                                            <p:tgtEl>
                                              <p:spTgt spid="3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200"/>
                                      </p:stCondLst>
                                      <p:childTnLst>
                                        <p:set>
                                          <p:cBhvr>
                                            <p:cTn id="10" dur="1" fill="hold">
                                              <p:stCondLst>
                                                <p:cond delay="0"/>
                                              </p:stCondLst>
                                            </p:cTn>
                                            <p:tgtEl>
                                              <p:spTgt spid="36"/>
                                            </p:tgtEl>
                                            <p:attrNameLst>
                                              <p:attrName>style.visibility</p:attrName>
                                            </p:attrNameLst>
                                          </p:cBhvr>
                                          <p:to>
                                            <p:strVal val="visible"/>
                                          </p:to>
                                        </p:set>
                                        <p:anim calcmode="lin" valueType="num" p14:bounceEnd="50000">
                                          <p:cBhvr additive="base">
                                            <p:cTn id="11" dur="1000" fill="hold"/>
                                            <p:tgtEl>
                                              <p:spTgt spid="36"/>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50000">
                                      <p:stCondLst>
                                        <p:cond delay="400"/>
                                      </p:stCondLst>
                                      <p:childTnLst>
                                        <p:set>
                                          <p:cBhvr>
                                            <p:cTn id="14" dur="1" fill="hold">
                                              <p:stCondLst>
                                                <p:cond delay="0"/>
                                              </p:stCondLst>
                                            </p:cTn>
                                            <p:tgtEl>
                                              <p:spTgt spid="44"/>
                                            </p:tgtEl>
                                            <p:attrNameLst>
                                              <p:attrName>style.visibility</p:attrName>
                                            </p:attrNameLst>
                                          </p:cBhvr>
                                          <p:to>
                                            <p:strVal val="visible"/>
                                          </p:to>
                                        </p:set>
                                        <p:anim calcmode="lin" valueType="num" p14:bounceEnd="50000">
                                          <p:cBhvr additive="base">
                                            <p:cTn id="15" dur="1000" fill="hold"/>
                                            <p:tgtEl>
                                              <p:spTgt spid="44"/>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50000">
                                      <p:stCondLst>
                                        <p:cond delay="600"/>
                                      </p:stCondLst>
                                      <p:childTnLst>
                                        <p:set>
                                          <p:cBhvr>
                                            <p:cTn id="18" dur="1" fill="hold">
                                              <p:stCondLst>
                                                <p:cond delay="0"/>
                                              </p:stCondLst>
                                            </p:cTn>
                                            <p:tgtEl>
                                              <p:spTgt spid="55"/>
                                            </p:tgtEl>
                                            <p:attrNameLst>
                                              <p:attrName>style.visibility</p:attrName>
                                            </p:attrNameLst>
                                          </p:cBhvr>
                                          <p:to>
                                            <p:strVal val="visible"/>
                                          </p:to>
                                        </p:set>
                                        <p:anim calcmode="lin" valueType="num" p14:bounceEnd="50000">
                                          <p:cBhvr additive="base">
                                            <p:cTn id="19" dur="1000" fill="hold"/>
                                            <p:tgtEl>
                                              <p:spTgt spid="55"/>
                                            </p:tgtEl>
                                            <p:attrNameLst>
                                              <p:attrName>ppt_x</p:attrName>
                                            </p:attrNameLst>
                                          </p:cBhvr>
                                          <p:tavLst>
                                            <p:tav tm="0">
                                              <p:val>
                                                <p:strVal val="0-#ppt_w/2"/>
                                              </p:val>
                                            </p:tav>
                                            <p:tav tm="100000">
                                              <p:val>
                                                <p:strVal val="#ppt_x"/>
                                              </p:val>
                                            </p:tav>
                                          </p:tavLst>
                                        </p:anim>
                                        <p:anim calcmode="lin" valueType="num" p14:bounceEnd="50000">
                                          <p:cBhvr additive="base">
                                            <p:cTn id="20" dur="1000" fill="hold"/>
                                            <p:tgtEl>
                                              <p:spTgt spid="5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50000">
                                      <p:stCondLst>
                                        <p:cond delay="800"/>
                                      </p:stCondLst>
                                      <p:childTnLst>
                                        <p:set>
                                          <p:cBhvr>
                                            <p:cTn id="22" dur="1" fill="hold">
                                              <p:stCondLst>
                                                <p:cond delay="0"/>
                                              </p:stCondLst>
                                            </p:cTn>
                                            <p:tgtEl>
                                              <p:spTgt spid="64"/>
                                            </p:tgtEl>
                                            <p:attrNameLst>
                                              <p:attrName>style.visibility</p:attrName>
                                            </p:attrNameLst>
                                          </p:cBhvr>
                                          <p:to>
                                            <p:strVal val="visible"/>
                                          </p:to>
                                        </p:set>
                                        <p:anim calcmode="lin" valueType="num" p14:bounceEnd="50000">
                                          <p:cBhvr additive="base">
                                            <p:cTn id="23" dur="1000" fill="hold"/>
                                            <p:tgtEl>
                                              <p:spTgt spid="64"/>
                                            </p:tgtEl>
                                            <p:attrNameLst>
                                              <p:attrName>ppt_x</p:attrName>
                                            </p:attrNameLst>
                                          </p:cBhvr>
                                          <p:tavLst>
                                            <p:tav tm="0">
                                              <p:val>
                                                <p:strVal val="1+#ppt_w/2"/>
                                              </p:val>
                                            </p:tav>
                                            <p:tav tm="100000">
                                              <p:val>
                                                <p:strVal val="#ppt_x"/>
                                              </p:val>
                                            </p:tav>
                                          </p:tavLst>
                                        </p:anim>
                                        <p:anim calcmode="lin" valueType="num" p14:bounceEnd="50000">
                                          <p:cBhvr additive="base">
                                            <p:cTn id="24" dur="10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44" grpId="0"/>
          <p:bldP spid="5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0-#ppt_w/2"/>
                                              </p:val>
                                            </p:tav>
                                            <p:tav tm="100000">
                                              <p:val>
                                                <p:strVal val="#ppt_x"/>
                                              </p:val>
                                            </p:tav>
                                          </p:tavLst>
                                        </p:anim>
                                        <p:anim calcmode="lin" valueType="num">
                                          <p:cBhvr additive="base">
                                            <p:cTn id="8" dur="10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0-#ppt_w/2"/>
                                              </p:val>
                                            </p:tav>
                                            <p:tav tm="100000">
                                              <p:val>
                                                <p:strVal val="#ppt_x"/>
                                              </p:val>
                                            </p:tav>
                                          </p:tavLst>
                                        </p:anim>
                                        <p:anim calcmode="lin" valueType="num">
                                          <p:cBhvr additive="base">
                                            <p:cTn id="16" dur="10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60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1000" fill="hold"/>
                                            <p:tgtEl>
                                              <p:spTgt spid="55"/>
                                            </p:tgtEl>
                                            <p:attrNameLst>
                                              <p:attrName>ppt_x</p:attrName>
                                            </p:attrNameLst>
                                          </p:cBhvr>
                                          <p:tavLst>
                                            <p:tav tm="0">
                                              <p:val>
                                                <p:strVal val="0-#ppt_w/2"/>
                                              </p:val>
                                            </p:tav>
                                            <p:tav tm="100000">
                                              <p:val>
                                                <p:strVal val="#ppt_x"/>
                                              </p:val>
                                            </p:tav>
                                          </p:tavLst>
                                        </p:anim>
                                        <p:anim calcmode="lin" valueType="num">
                                          <p:cBhvr additive="base">
                                            <p:cTn id="20" dur="1000" fill="hold"/>
                                            <p:tgtEl>
                                              <p:spTgt spid="5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80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1000" fill="hold"/>
                                            <p:tgtEl>
                                              <p:spTgt spid="64"/>
                                            </p:tgtEl>
                                            <p:attrNameLst>
                                              <p:attrName>ppt_x</p:attrName>
                                            </p:attrNameLst>
                                          </p:cBhvr>
                                          <p:tavLst>
                                            <p:tav tm="0">
                                              <p:val>
                                                <p:strVal val="1+#ppt_w/2"/>
                                              </p:val>
                                            </p:tav>
                                            <p:tav tm="100000">
                                              <p:val>
                                                <p:strVal val="#ppt_x"/>
                                              </p:val>
                                            </p:tav>
                                          </p:tavLst>
                                        </p:anim>
                                        <p:anim calcmode="lin" valueType="num">
                                          <p:cBhvr additive="base">
                                            <p:cTn id="24" dur="10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44" grpId="0"/>
          <p:bldP spid="55"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2"/>
          <p:cNvSpPr>
            <a:spLocks noChangeArrowheads="1"/>
          </p:cNvSpPr>
          <p:nvPr/>
        </p:nvSpPr>
        <p:spPr bwMode="auto">
          <a:xfrm>
            <a:off x="1677692" y="5303720"/>
            <a:ext cx="3726965"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dirty="0">
                <a:ea typeface="+mn-ea"/>
                <a:cs typeface="+mn-ea"/>
                <a:sym typeface="Arial" panose="020B0604020202020204" pitchFamily="34" charset="0"/>
              </a:rPr>
              <a:t>躲开变压器，安全不触电</a:t>
            </a:r>
          </a:p>
        </p:txBody>
      </p:sp>
      <p:sp>
        <p:nvSpPr>
          <p:cNvPr id="12" name="Rectangle 13"/>
          <p:cNvSpPr>
            <a:spLocks noChangeArrowheads="1"/>
          </p:cNvSpPr>
          <p:nvPr/>
        </p:nvSpPr>
        <p:spPr bwMode="auto">
          <a:xfrm>
            <a:off x="6933591" y="5231722"/>
            <a:ext cx="3726965"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dirty="0">
                <a:ea typeface="+mn-ea"/>
                <a:cs typeface="+mn-ea"/>
                <a:sym typeface="Arial" panose="020B0604020202020204" pitchFamily="34" charset="0"/>
              </a:rPr>
              <a:t>钓鱼放风筝，远离高压线 </a:t>
            </a:r>
            <a:endParaRPr lang="en-US" altLang="zh-CN" sz="2400" dirty="0">
              <a:ea typeface="+mn-ea"/>
              <a:cs typeface="+mn-ea"/>
              <a:sym typeface="Arial" panose="020B0604020202020204" pitchFamily="34" charset="0"/>
            </a:endParaRPr>
          </a:p>
        </p:txBody>
      </p:sp>
      <p:grpSp>
        <p:nvGrpSpPr>
          <p:cNvPr id="13" name="组合 12"/>
          <p:cNvGrpSpPr/>
          <p:nvPr/>
        </p:nvGrpSpPr>
        <p:grpSpPr>
          <a:xfrm>
            <a:off x="6521548" y="1902642"/>
            <a:ext cx="4463915" cy="3527934"/>
            <a:chOff x="5969419" y="933872"/>
            <a:chExt cx="4464496" cy="3528393"/>
          </a:xfrm>
        </p:grpSpPr>
        <p:grpSp>
          <p:nvGrpSpPr>
            <p:cNvPr id="14" name="组合 13"/>
            <p:cNvGrpSpPr/>
            <p:nvPr/>
          </p:nvGrpSpPr>
          <p:grpSpPr>
            <a:xfrm>
              <a:off x="5969419" y="933872"/>
              <a:ext cx="4464496" cy="3528393"/>
              <a:chOff x="1127448" y="1628799"/>
              <a:chExt cx="4464496" cy="3528393"/>
            </a:xfrm>
          </p:grpSpPr>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3932" t="6355" r="4434" b="9009"/>
              <a:stretch>
                <a:fillRect/>
              </a:stretch>
            </p:blipFill>
            <p:spPr>
              <a:xfrm>
                <a:off x="1127448" y="1628799"/>
                <a:ext cx="4464496" cy="3528393"/>
              </a:xfrm>
              <a:prstGeom prst="rect">
                <a:avLst/>
              </a:prstGeom>
            </p:spPr>
          </p:pic>
          <p:sp>
            <p:nvSpPr>
              <p:cNvPr id="17" name="矩形 16"/>
              <p:cNvSpPr/>
              <p:nvPr/>
            </p:nvSpPr>
            <p:spPr>
              <a:xfrm>
                <a:off x="1465023" y="1988840"/>
                <a:ext cx="3694873" cy="281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mn-ea"/>
                  <a:sym typeface="Arial" panose="020B0604020202020204" pitchFamily="34" charset="0"/>
                </a:endParaRPr>
              </a:p>
            </p:txBody>
          </p:sp>
        </p:gr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1516" y="1213332"/>
              <a:ext cx="3545827" cy="2969472"/>
            </a:xfrm>
            <a:prstGeom prst="rect">
              <a:avLst/>
            </a:prstGeom>
          </p:spPr>
        </p:pic>
      </p:grpSp>
      <p:grpSp>
        <p:nvGrpSpPr>
          <p:cNvPr id="18" name="组合 17"/>
          <p:cNvGrpSpPr/>
          <p:nvPr/>
        </p:nvGrpSpPr>
        <p:grpSpPr>
          <a:xfrm>
            <a:off x="1337647" y="1830643"/>
            <a:ext cx="4463915" cy="3527934"/>
            <a:chOff x="1242625" y="1590311"/>
            <a:chExt cx="4464496" cy="3528393"/>
          </a:xfrm>
        </p:grpSpPr>
        <p:grpSp>
          <p:nvGrpSpPr>
            <p:cNvPr id="19" name="组合 18"/>
            <p:cNvGrpSpPr/>
            <p:nvPr/>
          </p:nvGrpSpPr>
          <p:grpSpPr>
            <a:xfrm>
              <a:off x="1242625" y="1590311"/>
              <a:ext cx="4464496" cy="3528393"/>
              <a:chOff x="1127448" y="1628799"/>
              <a:chExt cx="4464496" cy="3528393"/>
            </a:xfrm>
          </p:grpSpPr>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3932" t="6355" r="4434" b="9009"/>
              <a:stretch>
                <a:fillRect/>
              </a:stretch>
            </p:blipFill>
            <p:spPr>
              <a:xfrm>
                <a:off x="1127448" y="1628799"/>
                <a:ext cx="4464496" cy="3528393"/>
              </a:xfrm>
              <a:prstGeom prst="rect">
                <a:avLst/>
              </a:prstGeom>
            </p:spPr>
          </p:pic>
          <p:sp>
            <p:nvSpPr>
              <p:cNvPr id="22" name="矩形 21"/>
              <p:cNvSpPr/>
              <p:nvPr/>
            </p:nvSpPr>
            <p:spPr>
              <a:xfrm>
                <a:off x="1465023" y="1988840"/>
                <a:ext cx="3694873" cy="281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mn-ea"/>
                  <a:sym typeface="Arial" panose="020B0604020202020204" pitchFamily="34" charset="0"/>
                </a:endParaRPr>
              </a:p>
            </p:txBody>
          </p:sp>
        </p:grpSp>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7488" y="1949038"/>
              <a:ext cx="3926599" cy="2776106"/>
            </a:xfrm>
            <a:prstGeom prst="rect">
              <a:avLst/>
            </a:prstGeom>
          </p:spPr>
        </p:pic>
      </p:grpSp>
      <p:sp>
        <p:nvSpPr>
          <p:cNvPr id="28" name="MH_Entry_1"/>
          <p:cNvSpPr/>
          <p:nvPr>
            <p:custDataLst>
              <p:tags r:id="rId1"/>
            </p:custDataLst>
          </p:nvPr>
        </p:nvSpPr>
        <p:spPr>
          <a:xfrm>
            <a:off x="684637" y="465739"/>
            <a:ext cx="4720020"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Arial" panose="020B0604020202020204" pitchFamily="34" charset="0"/>
                <a:cs typeface="+mn-ea"/>
                <a:sym typeface="Arial" panose="020B0604020202020204" pitchFamily="34" charset="0"/>
              </a:rPr>
              <a:t>安全用电顺口溜</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300"/>
                                      </p:stCondLst>
                                      <p:childTnLst>
                                        <p:set>
                                          <p:cBhvr>
                                            <p:cTn id="6" dur="1" fill="hold">
                                              <p:stCondLst>
                                                <p:cond delay="0"/>
                                              </p:stCondLst>
                                            </p:cTn>
                                            <p:tgtEl>
                                              <p:spTgt spid="18"/>
                                            </p:tgtEl>
                                            <p:attrNameLst>
                                              <p:attrName>style.visibility</p:attrName>
                                            </p:attrNameLst>
                                          </p:cBhvr>
                                          <p:to>
                                            <p:strVal val="visible"/>
                                          </p:to>
                                        </p:set>
                                        <p:anim calcmode="lin" valueType="num" p14:bounceEnd="50000">
                                          <p:cBhvr additive="base">
                                            <p:cTn id="7"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0000">
                                      <p:stCondLst>
                                        <p:cond delay="600"/>
                                      </p:stCondLst>
                                      <p:childTnLst>
                                        <p:set>
                                          <p:cBhvr>
                                            <p:cTn id="10" dur="1" fill="hold">
                                              <p:stCondLst>
                                                <p:cond delay="0"/>
                                              </p:stCondLst>
                                            </p:cTn>
                                            <p:tgtEl>
                                              <p:spTgt spid="11"/>
                                            </p:tgtEl>
                                            <p:attrNameLst>
                                              <p:attrName>style.visibility</p:attrName>
                                            </p:attrNameLst>
                                          </p:cBhvr>
                                          <p:to>
                                            <p:strVal val="visible"/>
                                          </p:to>
                                        </p:set>
                                        <p:anim calcmode="lin" valueType="num" p14:bounceEnd="50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900"/>
                                      </p:stCondLst>
                                      <p:childTnLst>
                                        <p:set>
                                          <p:cBhvr>
                                            <p:cTn id="14" dur="1" fill="hold">
                                              <p:stCondLst>
                                                <p:cond delay="0"/>
                                              </p:stCondLst>
                                            </p:cTn>
                                            <p:tgtEl>
                                              <p:spTgt spid="13"/>
                                            </p:tgtEl>
                                            <p:attrNameLst>
                                              <p:attrName>style.visibility</p:attrName>
                                            </p:attrNameLst>
                                          </p:cBhvr>
                                          <p:to>
                                            <p:strVal val="visible"/>
                                          </p:to>
                                        </p:set>
                                        <p:anim calcmode="lin" valueType="num" p14:bounceEnd="50000">
                                          <p:cBhvr additive="base">
                                            <p:cTn id="15" dur="10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50000">
                                      <p:stCondLst>
                                        <p:cond delay="1200"/>
                                      </p:stCondLst>
                                      <p:childTnLst>
                                        <p:set>
                                          <p:cBhvr>
                                            <p:cTn id="18" dur="1" fill="hold">
                                              <p:stCondLst>
                                                <p:cond delay="0"/>
                                              </p:stCondLst>
                                            </p:cTn>
                                            <p:tgtEl>
                                              <p:spTgt spid="12"/>
                                            </p:tgtEl>
                                            <p:attrNameLst>
                                              <p:attrName>style.visibility</p:attrName>
                                            </p:attrNameLst>
                                          </p:cBhvr>
                                          <p:to>
                                            <p:strVal val="visible"/>
                                          </p:to>
                                        </p:set>
                                        <p:anim calcmode="lin" valueType="num" p14:bounceEnd="50000">
                                          <p:cBhvr additive="base">
                                            <p:cTn id="19" dur="1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3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6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9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2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2"/>
          <p:cNvSpPr>
            <a:spLocks noChangeArrowheads="1"/>
          </p:cNvSpPr>
          <p:nvPr/>
        </p:nvSpPr>
        <p:spPr bwMode="auto">
          <a:xfrm>
            <a:off x="1774740" y="5454605"/>
            <a:ext cx="3726965" cy="58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None/>
            </a:pPr>
            <a:r>
              <a:rPr lang="zh-CN" altLang="en-US" sz="2400" dirty="0">
                <a:ea typeface="+mn-ea"/>
                <a:cs typeface="+mn-ea"/>
                <a:sym typeface="Arial" panose="020B0604020202020204" pitchFamily="34" charset="0"/>
              </a:rPr>
              <a:t>大雨来临时，放雷避危险</a:t>
            </a:r>
            <a:r>
              <a:rPr lang="zh-CN" altLang="en-US" sz="1800" dirty="0">
                <a:ea typeface="+mn-ea"/>
                <a:cs typeface="+mn-ea"/>
                <a:sym typeface="Arial" panose="020B0604020202020204" pitchFamily="34" charset="0"/>
              </a:rPr>
              <a:t> </a:t>
            </a:r>
            <a:endParaRPr lang="en-US" altLang="zh-CN" sz="1800" dirty="0">
              <a:ea typeface="+mn-ea"/>
              <a:cs typeface="+mn-ea"/>
              <a:sym typeface="Arial" panose="020B0604020202020204" pitchFamily="34" charset="0"/>
            </a:endParaRPr>
          </a:p>
        </p:txBody>
      </p:sp>
      <p:sp>
        <p:nvSpPr>
          <p:cNvPr id="25" name="Rectangle 13"/>
          <p:cNvSpPr>
            <a:spLocks noChangeArrowheads="1"/>
          </p:cNvSpPr>
          <p:nvPr/>
        </p:nvSpPr>
        <p:spPr bwMode="auto">
          <a:xfrm>
            <a:off x="7049589" y="5422941"/>
            <a:ext cx="3726965"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None/>
            </a:pPr>
            <a:r>
              <a:rPr lang="zh-CN" altLang="en-US" sz="2400" dirty="0">
                <a:ea typeface="+mn-ea"/>
                <a:cs typeface="+mn-ea"/>
                <a:sym typeface="Arial" panose="020B0604020202020204" pitchFamily="34" charset="0"/>
              </a:rPr>
              <a:t>寻找低洼处，不往高处站</a:t>
            </a:r>
          </a:p>
        </p:txBody>
      </p:sp>
      <p:grpSp>
        <p:nvGrpSpPr>
          <p:cNvPr id="26" name="组合 25"/>
          <p:cNvGrpSpPr/>
          <p:nvPr/>
        </p:nvGrpSpPr>
        <p:grpSpPr>
          <a:xfrm>
            <a:off x="6600633" y="2039004"/>
            <a:ext cx="4463915" cy="3527934"/>
            <a:chOff x="5969419" y="933872"/>
            <a:chExt cx="4464496" cy="3528393"/>
          </a:xfrm>
        </p:grpSpPr>
        <p:grpSp>
          <p:nvGrpSpPr>
            <p:cNvPr id="27" name="组合 26"/>
            <p:cNvGrpSpPr/>
            <p:nvPr/>
          </p:nvGrpSpPr>
          <p:grpSpPr>
            <a:xfrm>
              <a:off x="5969419" y="933872"/>
              <a:ext cx="4464496" cy="3528393"/>
              <a:chOff x="1127448" y="1628799"/>
              <a:chExt cx="4464496" cy="3528393"/>
            </a:xfrm>
          </p:grpSpPr>
          <p:pic>
            <p:nvPicPr>
              <p:cNvPr id="29" name="图片 28"/>
              <p:cNvPicPr>
                <a:picLocks noChangeAspect="1"/>
              </p:cNvPicPr>
              <p:nvPr/>
            </p:nvPicPr>
            <p:blipFill rotWithShape="1">
              <a:blip r:embed="rId4" cstate="print">
                <a:extLst>
                  <a:ext uri="{28A0092B-C50C-407E-A947-70E740481C1C}">
                    <a14:useLocalDpi xmlns:a14="http://schemas.microsoft.com/office/drawing/2010/main" val="0"/>
                  </a:ext>
                </a:extLst>
              </a:blip>
              <a:srcRect l="3932" t="6355" r="4434" b="9009"/>
              <a:stretch>
                <a:fillRect/>
              </a:stretch>
            </p:blipFill>
            <p:spPr>
              <a:xfrm>
                <a:off x="1127448" y="1628799"/>
                <a:ext cx="4464496" cy="3528393"/>
              </a:xfrm>
              <a:prstGeom prst="rect">
                <a:avLst/>
              </a:prstGeom>
            </p:spPr>
          </p:pic>
          <p:sp>
            <p:nvSpPr>
              <p:cNvPr id="30" name="矩形 29"/>
              <p:cNvSpPr/>
              <p:nvPr/>
            </p:nvSpPr>
            <p:spPr>
              <a:xfrm>
                <a:off x="1465023" y="1988840"/>
                <a:ext cx="3694873" cy="281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mn-ea"/>
                  <a:sym typeface="Arial" panose="020B0604020202020204" pitchFamily="34" charset="0"/>
                </a:endParaRPr>
              </a:p>
            </p:txBody>
          </p:sp>
        </p:grpSp>
        <p:pic>
          <p:nvPicPr>
            <p:cNvPr id="28" name="图片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1516" y="1478649"/>
              <a:ext cx="3545827" cy="2438837"/>
            </a:xfrm>
            <a:prstGeom prst="rect">
              <a:avLst/>
            </a:prstGeom>
          </p:spPr>
        </p:pic>
      </p:grpSp>
      <p:grpSp>
        <p:nvGrpSpPr>
          <p:cNvPr id="31" name="组合 30"/>
          <p:cNvGrpSpPr/>
          <p:nvPr/>
        </p:nvGrpSpPr>
        <p:grpSpPr>
          <a:xfrm>
            <a:off x="1416732" y="1967005"/>
            <a:ext cx="4463915" cy="3527934"/>
            <a:chOff x="1242625" y="1590311"/>
            <a:chExt cx="4464496" cy="3528393"/>
          </a:xfrm>
        </p:grpSpPr>
        <p:grpSp>
          <p:nvGrpSpPr>
            <p:cNvPr id="32" name="组合 31"/>
            <p:cNvGrpSpPr/>
            <p:nvPr/>
          </p:nvGrpSpPr>
          <p:grpSpPr>
            <a:xfrm>
              <a:off x="1242625" y="1590311"/>
              <a:ext cx="4464496" cy="3528393"/>
              <a:chOff x="1127448" y="1628799"/>
              <a:chExt cx="4464496" cy="3528393"/>
            </a:xfrm>
          </p:grpSpPr>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l="3932" t="6355" r="4434" b="9009"/>
              <a:stretch>
                <a:fillRect/>
              </a:stretch>
            </p:blipFill>
            <p:spPr>
              <a:xfrm>
                <a:off x="1127448" y="1628799"/>
                <a:ext cx="4464496" cy="3528393"/>
              </a:xfrm>
              <a:prstGeom prst="rect">
                <a:avLst/>
              </a:prstGeom>
            </p:spPr>
          </p:pic>
          <p:sp>
            <p:nvSpPr>
              <p:cNvPr id="35" name="矩形 34"/>
              <p:cNvSpPr/>
              <p:nvPr/>
            </p:nvSpPr>
            <p:spPr>
              <a:xfrm>
                <a:off x="1465023" y="1988840"/>
                <a:ext cx="3694873" cy="281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mn-ea"/>
                  <a:sym typeface="Arial" panose="020B0604020202020204" pitchFamily="34" charset="0"/>
                </a:endParaRPr>
              </a:p>
            </p:txBody>
          </p:sp>
        </p:grpSp>
        <p:pic>
          <p:nvPicPr>
            <p:cNvPr id="33" name="图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0201" y="1806336"/>
              <a:ext cx="3747928" cy="3056004"/>
            </a:xfrm>
            <a:prstGeom prst="rect">
              <a:avLst/>
            </a:prstGeom>
          </p:spPr>
        </p:pic>
      </p:grpSp>
      <p:sp>
        <p:nvSpPr>
          <p:cNvPr id="36" name="MH_Entry_1"/>
          <p:cNvSpPr/>
          <p:nvPr>
            <p:custDataLst>
              <p:tags r:id="rId1"/>
            </p:custDataLst>
          </p:nvPr>
        </p:nvSpPr>
        <p:spPr>
          <a:xfrm>
            <a:off x="608892" y="530257"/>
            <a:ext cx="4720020" cy="49244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200" noProof="1">
                <a:solidFill>
                  <a:srgbClr val="C00000"/>
                </a:solidFill>
                <a:latin typeface="Arial" panose="020B0604020202020204" pitchFamily="34" charset="0"/>
                <a:cs typeface="+mn-ea"/>
                <a:sym typeface="Arial" panose="020B0604020202020204" pitchFamily="34" charset="0"/>
              </a:rPr>
              <a:t>安全用电顺口溜</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300"/>
                                      </p:stCondLst>
                                      <p:childTnLst>
                                        <p:set>
                                          <p:cBhvr>
                                            <p:cTn id="6" dur="1" fill="hold">
                                              <p:stCondLst>
                                                <p:cond delay="0"/>
                                              </p:stCondLst>
                                            </p:cTn>
                                            <p:tgtEl>
                                              <p:spTgt spid="31"/>
                                            </p:tgtEl>
                                            <p:attrNameLst>
                                              <p:attrName>style.visibility</p:attrName>
                                            </p:attrNameLst>
                                          </p:cBhvr>
                                          <p:to>
                                            <p:strVal val="visible"/>
                                          </p:to>
                                        </p:set>
                                        <p:anim calcmode="lin" valueType="num" p14:bounceEnd="50000">
                                          <p:cBhvr additive="base">
                                            <p:cTn id="7" dur="10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600"/>
                                      </p:stCondLst>
                                      <p:childTnLst>
                                        <p:set>
                                          <p:cBhvr>
                                            <p:cTn id="10" dur="1" fill="hold">
                                              <p:stCondLst>
                                                <p:cond delay="0"/>
                                              </p:stCondLst>
                                            </p:cTn>
                                            <p:tgtEl>
                                              <p:spTgt spid="24"/>
                                            </p:tgtEl>
                                            <p:attrNameLst>
                                              <p:attrName>style.visibility</p:attrName>
                                            </p:attrNameLst>
                                          </p:cBhvr>
                                          <p:to>
                                            <p:strVal val="visible"/>
                                          </p:to>
                                        </p:set>
                                        <p:anim calcmode="lin" valueType="num" p14:bounceEnd="50000">
                                          <p:cBhvr additive="base">
                                            <p:cTn id="11" dur="1000" fill="hold"/>
                                            <p:tgtEl>
                                              <p:spTgt spid="24"/>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0000">
                                      <p:stCondLst>
                                        <p:cond delay="900"/>
                                      </p:stCondLst>
                                      <p:childTnLst>
                                        <p:set>
                                          <p:cBhvr>
                                            <p:cTn id="14" dur="1" fill="hold">
                                              <p:stCondLst>
                                                <p:cond delay="0"/>
                                              </p:stCondLst>
                                            </p:cTn>
                                            <p:tgtEl>
                                              <p:spTgt spid="26"/>
                                            </p:tgtEl>
                                            <p:attrNameLst>
                                              <p:attrName>style.visibility</p:attrName>
                                            </p:attrNameLst>
                                          </p:cBhvr>
                                          <p:to>
                                            <p:strVal val="visible"/>
                                          </p:to>
                                        </p:set>
                                        <p:anim calcmode="lin" valueType="num" p14:bounceEnd="50000">
                                          <p:cBhvr additive="base">
                                            <p:cTn id="15" dur="1000" fill="hold"/>
                                            <p:tgtEl>
                                              <p:spTgt spid="26"/>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50000">
                                      <p:stCondLst>
                                        <p:cond delay="1200"/>
                                      </p:stCondLst>
                                      <p:childTnLst>
                                        <p:set>
                                          <p:cBhvr>
                                            <p:cTn id="18" dur="1" fill="hold">
                                              <p:stCondLst>
                                                <p:cond delay="0"/>
                                              </p:stCondLst>
                                            </p:cTn>
                                            <p:tgtEl>
                                              <p:spTgt spid="25"/>
                                            </p:tgtEl>
                                            <p:attrNameLst>
                                              <p:attrName>style.visibility</p:attrName>
                                            </p:attrNameLst>
                                          </p:cBhvr>
                                          <p:to>
                                            <p:strVal val="visible"/>
                                          </p:to>
                                        </p:set>
                                        <p:anim calcmode="lin" valueType="num" p14:bounceEnd="50000">
                                          <p:cBhvr additive="base">
                                            <p:cTn id="19" dur="1000" fill="hold"/>
                                            <p:tgtEl>
                                              <p:spTgt spid="25"/>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0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1+#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1+#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9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000" fill="hold"/>
                                            <p:tgtEl>
                                              <p:spTgt spid="26"/>
                                            </p:tgtEl>
                                            <p:attrNameLst>
                                              <p:attrName>ppt_x</p:attrName>
                                            </p:attrNameLst>
                                          </p:cBhvr>
                                          <p:tavLst>
                                            <p:tav tm="0">
                                              <p:val>
                                                <p:strVal val="1+#ppt_w/2"/>
                                              </p:val>
                                            </p:tav>
                                            <p:tav tm="100000">
                                              <p:val>
                                                <p:strVal val="#ppt_x"/>
                                              </p:val>
                                            </p:tav>
                                          </p:tavLst>
                                        </p:anim>
                                        <p:anim calcmode="lin" valueType="num">
                                          <p:cBhvr additive="base">
                                            <p:cTn id="16" dur="10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2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38196"/>
            <a:ext cx="12192000" cy="3706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65760" y="354076"/>
            <a:ext cx="11448288" cy="6144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571552" y="306756"/>
            <a:ext cx="1938511" cy="2546482"/>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4376" y="560256"/>
            <a:ext cx="6556015" cy="6249765"/>
          </a:xfrm>
          <a:prstGeom prst="rect">
            <a:avLst/>
          </a:prstGeom>
        </p:spPr>
      </p:pic>
      <p:sp>
        <p:nvSpPr>
          <p:cNvPr id="9" name="矩形 8"/>
          <p:cNvSpPr/>
          <p:nvPr/>
        </p:nvSpPr>
        <p:spPr>
          <a:xfrm>
            <a:off x="789651" y="1038261"/>
            <a:ext cx="9112653" cy="2646878"/>
          </a:xfrm>
          <a:prstGeom prst="rect">
            <a:avLst/>
          </a:prstGeom>
        </p:spPr>
        <p:txBody>
          <a:bodyPr vert="horz" wrap="square">
            <a:spAutoFit/>
          </a:bodyPr>
          <a:lstStyle/>
          <a:p>
            <a:pPr fontAlgn="auto">
              <a:spcBef>
                <a:spcPts val="0"/>
              </a:spcBef>
              <a:spcAft>
                <a:spcPts val="0"/>
              </a:spcAft>
              <a:defRPr/>
            </a:pPr>
            <a:r>
              <a:rPr lang="zh-CN" altLang="en-US" sz="16600" spc="300" dirty="0" smtClean="0">
                <a:solidFill>
                  <a:srgbClr val="FF0000"/>
                </a:solidFill>
                <a:latin typeface="字魂27号-布丁体" panose="00000500000000000000" pitchFamily="2" charset="-122"/>
                <a:ea typeface="字魂27号-布丁体" panose="00000500000000000000" pitchFamily="2" charset="-122"/>
                <a:sym typeface="微软雅黑" panose="020B0503020204020204" pitchFamily="34" charset="-122"/>
              </a:rPr>
              <a:t>致谢</a:t>
            </a:r>
            <a:endParaRPr lang="zh-CN" altLang="en-US" sz="16600" spc="300" dirty="0">
              <a:solidFill>
                <a:srgbClr val="FF0000"/>
              </a:solidFill>
              <a:latin typeface="字魂27号-布丁体" panose="00000500000000000000" pitchFamily="2" charset="-122"/>
              <a:ea typeface="字魂27号-布丁体" panose="00000500000000000000" pitchFamily="2" charset="-122"/>
              <a:sym typeface="微软雅黑" panose="020B0503020204020204" pitchFamily="34" charset="-122"/>
            </a:endParaRPr>
          </a:p>
        </p:txBody>
      </p:sp>
      <p:sp>
        <p:nvSpPr>
          <p:cNvPr id="10" name="矩形 9"/>
          <p:cNvSpPr/>
          <p:nvPr/>
        </p:nvSpPr>
        <p:spPr>
          <a:xfrm>
            <a:off x="854794" y="4111944"/>
            <a:ext cx="6012873" cy="507831"/>
          </a:xfrm>
          <a:prstGeom prst="rect">
            <a:avLst/>
          </a:prstGeom>
        </p:spPr>
        <p:txBody>
          <a:bodyPr vert="horz" wrap="square">
            <a:spAutoFit/>
          </a:bodyPr>
          <a:lstStyle/>
          <a:p>
            <a:pPr>
              <a:lnSpc>
                <a:spcPct val="150000"/>
              </a:lnSpc>
            </a:pPr>
            <a:r>
              <a:rPr lang="zh-CN" altLang="en-US" sz="600" dirty="0">
                <a:solidFill>
                  <a:schemeClr val="tx1">
                    <a:lumMod val="75000"/>
                    <a:lumOff val="25000"/>
                  </a:schemeClr>
                </a:solidFill>
                <a:latin typeface="字魂27号-布丁体" panose="00000500000000000000" pitchFamily="2" charset="-122"/>
                <a:ea typeface="字魂27号-布丁体" panose="00000500000000000000" pitchFamily="2" charset="-122"/>
                <a:sym typeface="+mn-ea"/>
              </a:rPr>
              <a:t>love you more than I've ever loved any womanlove you more than I've everlove you morelove you more than I've ever loved anylove you more than I've ever </a:t>
            </a:r>
            <a:r>
              <a:rPr lang="zh-CN" altLang="en-US" sz="600" dirty="0" smtClean="0">
                <a:solidFill>
                  <a:schemeClr val="tx1">
                    <a:lumMod val="75000"/>
                    <a:lumOff val="25000"/>
                  </a:schemeClr>
                </a:solidFill>
                <a:latin typeface="字魂27号-布丁体" panose="00000500000000000000" pitchFamily="2" charset="-122"/>
                <a:ea typeface="字魂27号-布丁体" panose="00000500000000000000" pitchFamily="2" charset="-122"/>
                <a:sym typeface="+mn-ea"/>
              </a:rPr>
              <a:t>loved</a:t>
            </a:r>
            <a:r>
              <a:rPr lang="zh-CN" altLang="en-US" sz="600" dirty="0">
                <a:solidFill>
                  <a:schemeClr val="tx1">
                    <a:lumMod val="75000"/>
                    <a:lumOff val="25000"/>
                  </a:schemeClr>
                </a:solidFill>
                <a:latin typeface="字魂27号-布丁体" panose="00000500000000000000" pitchFamily="2" charset="-122"/>
                <a:ea typeface="字魂27号-布丁体" panose="00000500000000000000" pitchFamily="2" charset="-122"/>
                <a:sym typeface="+mn-ea"/>
              </a:rPr>
              <a:t>love you more than I've ever loved any womanlove you more than I've everlove you morelove you more than I've ever </a:t>
            </a:r>
            <a:r>
              <a:rPr lang="zh-CN" altLang="en-US" sz="600" dirty="0" smtClean="0">
                <a:solidFill>
                  <a:schemeClr val="tx1">
                    <a:lumMod val="75000"/>
                    <a:lumOff val="25000"/>
                  </a:schemeClr>
                </a:solidFill>
                <a:latin typeface="字魂27号-布丁体" panose="00000500000000000000" pitchFamily="2" charset="-122"/>
                <a:ea typeface="字魂27号-布丁体" panose="00000500000000000000" pitchFamily="2" charset="-122"/>
                <a:sym typeface="+mn-ea"/>
              </a:rPr>
              <a:t>loved</a:t>
            </a:r>
            <a:endParaRPr lang="zh-CN" altLang="en-US" sz="600" dirty="0">
              <a:solidFill>
                <a:schemeClr val="tx1">
                  <a:lumMod val="75000"/>
                  <a:lumOff val="25000"/>
                </a:schemeClr>
              </a:solidFill>
              <a:latin typeface="字魂27号-布丁体" panose="00000500000000000000" pitchFamily="2" charset="-122"/>
              <a:ea typeface="字魂27号-布丁体" panose="00000500000000000000" pitchFamily="2" charset="-122"/>
              <a:sym typeface="+mn-ea"/>
            </a:endParaRPr>
          </a:p>
        </p:txBody>
      </p:sp>
      <p:sp>
        <p:nvSpPr>
          <p:cNvPr id="11" name="六边形 10"/>
          <p:cNvSpPr/>
          <p:nvPr/>
        </p:nvSpPr>
        <p:spPr>
          <a:xfrm flipH="1">
            <a:off x="904631" y="4685942"/>
            <a:ext cx="2015699" cy="480555"/>
          </a:xfrm>
          <a:prstGeom prst="hexagon">
            <a:avLst/>
          </a:prstGeom>
          <a:solidFill>
            <a:srgbClr val="EF4136"/>
          </a:soli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solidFill>
                <a:schemeClr val="tx1">
                  <a:lumMod val="75000"/>
                  <a:lumOff val="25000"/>
                </a:schemeClr>
              </a:solidFill>
              <a:latin typeface="字魂27号-布丁体" panose="00000500000000000000" pitchFamily="2" charset="-122"/>
              <a:ea typeface="字魂27号-布丁体" panose="00000500000000000000" pitchFamily="2" charset="-122"/>
              <a:sym typeface="Arial" panose="020B0604020202020204" pitchFamily="34" charset="0"/>
            </a:endParaRPr>
          </a:p>
        </p:txBody>
      </p:sp>
      <p:sp>
        <p:nvSpPr>
          <p:cNvPr id="14" name="Rectangle 4"/>
          <p:cNvSpPr txBox="1">
            <a:spLocks noChangeArrowheads="1"/>
          </p:cNvSpPr>
          <p:nvPr/>
        </p:nvSpPr>
        <p:spPr bwMode="auto">
          <a:xfrm>
            <a:off x="808443" y="4641068"/>
            <a:ext cx="2159677" cy="536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dirty="0">
                <a:latin typeface="字魂27号-布丁体" panose="00000500000000000000" pitchFamily="2" charset="-122"/>
                <a:ea typeface="字魂27号-布丁体" panose="00000500000000000000" pitchFamily="2" charset="-122"/>
                <a:sym typeface="Arial" panose="020B0604020202020204" pitchFamily="34" charset="0"/>
              </a:rPr>
              <a:t>汇报人</a:t>
            </a:r>
            <a:r>
              <a:rPr lang="zh-CN" altLang="en-US" sz="1800" dirty="0" smtClean="0">
                <a:latin typeface="字魂27号-布丁体" panose="00000500000000000000" pitchFamily="2" charset="-122"/>
                <a:ea typeface="字魂27号-布丁体" panose="00000500000000000000" pitchFamily="2" charset="-122"/>
                <a:sym typeface="Arial" panose="020B0604020202020204" pitchFamily="34" charset="0"/>
              </a:rPr>
              <a:t>：</a:t>
            </a:r>
            <a:r>
              <a:rPr lang="en-US" altLang="zh-CN" sz="1800" dirty="0" smtClean="0">
                <a:latin typeface="字魂27号-布丁体" panose="00000500000000000000" pitchFamily="2" charset="-122"/>
                <a:ea typeface="字魂27号-布丁体" panose="00000500000000000000" pitchFamily="2" charset="-122"/>
                <a:sym typeface="Arial" panose="020B0604020202020204" pitchFamily="34" charset="0"/>
              </a:rPr>
              <a:t>XXXX</a:t>
            </a:r>
            <a:endParaRPr lang="zh-CN" altLang="zh-CN" sz="1800" dirty="0">
              <a:latin typeface="字魂27号-布丁体" panose="00000500000000000000" pitchFamily="2" charset="-122"/>
              <a:ea typeface="字魂27号-布丁体" panose="00000500000000000000" pitchFamily="2" charset="-122"/>
              <a:sym typeface="Arial" panose="020B0604020202020204" pitchFamily="34" charset="0"/>
            </a:endParaRPr>
          </a:p>
        </p:txBody>
      </p:sp>
      <p:sp>
        <p:nvSpPr>
          <p:cNvPr id="15" name="六边形 14"/>
          <p:cNvSpPr/>
          <p:nvPr/>
        </p:nvSpPr>
        <p:spPr>
          <a:xfrm flipH="1">
            <a:off x="3064308" y="4685942"/>
            <a:ext cx="2015699" cy="480555"/>
          </a:xfrm>
          <a:prstGeom prst="hexagon">
            <a:avLst/>
          </a:prstGeom>
          <a:solidFill>
            <a:srgbClr val="EF4136"/>
          </a:soli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solidFill>
                <a:schemeClr val="tx1">
                  <a:lumMod val="75000"/>
                  <a:lumOff val="25000"/>
                </a:schemeClr>
              </a:solidFill>
              <a:latin typeface="字魂27号-布丁体" panose="00000500000000000000" pitchFamily="2" charset="-122"/>
              <a:ea typeface="字魂27号-布丁体" panose="00000500000000000000" pitchFamily="2" charset="-122"/>
              <a:sym typeface="Arial" panose="020B0604020202020204" pitchFamily="34" charset="0"/>
            </a:endParaRPr>
          </a:p>
        </p:txBody>
      </p:sp>
      <p:sp>
        <p:nvSpPr>
          <p:cNvPr id="16" name="Rectangle 4"/>
          <p:cNvSpPr txBox="1">
            <a:spLocks noChangeArrowheads="1"/>
          </p:cNvSpPr>
          <p:nvPr/>
        </p:nvSpPr>
        <p:spPr bwMode="auto">
          <a:xfrm>
            <a:off x="2968120" y="4643243"/>
            <a:ext cx="2159677" cy="536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dirty="0">
                <a:latin typeface="字魂27号-布丁体" panose="00000500000000000000" pitchFamily="2" charset="-122"/>
                <a:ea typeface="字魂27号-布丁体" panose="00000500000000000000" pitchFamily="2" charset="-122"/>
                <a:sym typeface="Arial" panose="020B0604020202020204" pitchFamily="34" charset="0"/>
              </a:rPr>
              <a:t>部门</a:t>
            </a:r>
            <a:r>
              <a:rPr lang="zh-CN" altLang="en-US" sz="1800" dirty="0" smtClean="0">
                <a:latin typeface="字魂27号-布丁体" panose="00000500000000000000" pitchFamily="2" charset="-122"/>
                <a:ea typeface="字魂27号-布丁体" panose="00000500000000000000" pitchFamily="2" charset="-122"/>
                <a:sym typeface="Arial" panose="020B0604020202020204" pitchFamily="34" charset="0"/>
              </a:rPr>
              <a:t>：</a:t>
            </a:r>
            <a:r>
              <a:rPr lang="en-US" altLang="zh-CN" sz="1800" dirty="0" smtClean="0">
                <a:latin typeface="字魂27号-布丁体" panose="00000500000000000000" pitchFamily="2" charset="-122"/>
                <a:ea typeface="字魂27号-布丁体" panose="00000500000000000000" pitchFamily="2" charset="-122"/>
                <a:sym typeface="Arial" panose="020B0604020202020204" pitchFamily="34" charset="0"/>
              </a:rPr>
              <a:t>XXX</a:t>
            </a:r>
            <a:endParaRPr lang="zh-CN" altLang="zh-CN" sz="1800" dirty="0">
              <a:latin typeface="字魂27号-布丁体" panose="00000500000000000000" pitchFamily="2" charset="-122"/>
              <a:ea typeface="字魂27号-布丁体" panose="00000500000000000000" pitchFamily="2" charset="-122"/>
              <a:sym typeface="Arial" panose="020B0604020202020204" pitchFamily="34" charset="0"/>
            </a:endParaRPr>
          </a:p>
        </p:txBody>
      </p:sp>
      <p:sp>
        <p:nvSpPr>
          <p:cNvPr id="17" name="矩形 16"/>
          <p:cNvSpPr/>
          <p:nvPr/>
        </p:nvSpPr>
        <p:spPr>
          <a:xfrm>
            <a:off x="854794" y="3527764"/>
            <a:ext cx="7329822" cy="523220"/>
          </a:xfrm>
          <a:prstGeom prst="rect">
            <a:avLst/>
          </a:prstGeom>
        </p:spPr>
        <p:txBody>
          <a:bodyPr vert="horz" wrap="square">
            <a:spAutoFit/>
          </a:bodyPr>
          <a:lstStyle/>
          <a:p>
            <a:pPr fontAlgn="auto">
              <a:spcBef>
                <a:spcPts val="0"/>
              </a:spcBef>
              <a:spcAft>
                <a:spcPts val="0"/>
              </a:spcAft>
              <a:defRPr/>
            </a:pPr>
            <a:r>
              <a:rPr lang="zh-CN" altLang="en-US" sz="2800" b="1" spc="300" dirty="0" smtClean="0">
                <a:solidFill>
                  <a:schemeClr val="tx1">
                    <a:lumMod val="75000"/>
                    <a:lumOff val="25000"/>
                  </a:schemeClr>
                </a:solidFill>
                <a:latin typeface="字魂27号-布丁体" panose="00000500000000000000" pitchFamily="2" charset="-122"/>
                <a:ea typeface="字魂27号-布丁体" panose="00000500000000000000" pitchFamily="2" charset="-122"/>
                <a:sym typeface="微软雅黑" panose="020B0503020204020204" pitchFamily="34" charset="-122"/>
              </a:rPr>
              <a:t>教育课件 说课 公开课 家长会</a:t>
            </a:r>
            <a:endParaRPr lang="zh-CN" altLang="en-US" sz="2800" b="1" spc="300" dirty="0">
              <a:solidFill>
                <a:schemeClr val="tx1">
                  <a:lumMod val="75000"/>
                  <a:lumOff val="25000"/>
                </a:schemeClr>
              </a:solidFill>
              <a:latin typeface="字魂27号-布丁体" panose="00000500000000000000" pitchFamily="2" charset="-122"/>
              <a:ea typeface="字魂27号-布丁体" panose="00000500000000000000" pitchFamily="2"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4" grpId="0"/>
      <p:bldP spid="15"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66918" t="41548" r="5304" b="11550"/>
          <a:stretch>
            <a:fillRect/>
          </a:stretch>
        </p:blipFill>
        <p:spPr>
          <a:xfrm>
            <a:off x="410063" y="316105"/>
            <a:ext cx="3386294" cy="3213267"/>
          </a:xfrm>
          <a:prstGeom prst="rect">
            <a:avLst/>
          </a:prstGeom>
        </p:spPr>
      </p:pic>
      <p:sp>
        <p:nvSpPr>
          <p:cNvPr id="27" name="MH_Entry_1"/>
          <p:cNvSpPr/>
          <p:nvPr>
            <p:custDataLst>
              <p:tags r:id="rId1"/>
            </p:custDataLst>
          </p:nvPr>
        </p:nvSpPr>
        <p:spPr>
          <a:xfrm>
            <a:off x="5193236" y="4664252"/>
            <a:ext cx="3466306" cy="67710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4400" b="1" noProof="1">
                <a:solidFill>
                  <a:srgbClr val="FF0000"/>
                </a:solidFill>
                <a:latin typeface="Arial" panose="020B0604020202020204" pitchFamily="34" charset="0"/>
                <a:cs typeface="+mn-ea"/>
                <a:sym typeface="Arial" panose="020B0604020202020204" pitchFamily="34" charset="0"/>
              </a:rPr>
              <a:t>电的简单认识</a:t>
            </a:r>
          </a:p>
        </p:txBody>
      </p:sp>
      <p:sp>
        <p:nvSpPr>
          <p:cNvPr id="2" name="文本框 1"/>
          <p:cNvSpPr txBox="1"/>
          <p:nvPr/>
        </p:nvSpPr>
        <p:spPr>
          <a:xfrm>
            <a:off x="1382500" y="1131565"/>
            <a:ext cx="1441420" cy="1446550"/>
          </a:xfrm>
          <a:prstGeom prst="rect">
            <a:avLst/>
          </a:prstGeom>
          <a:noFill/>
        </p:spPr>
        <p:txBody>
          <a:bodyPr wrap="none" rtlCol="0">
            <a:spAutoFit/>
          </a:bodyPr>
          <a:lstStyle/>
          <a:p>
            <a:r>
              <a:rPr lang="en-US" altLang="zh-CN" sz="8800" dirty="0">
                <a:solidFill>
                  <a:srgbClr val="C00000"/>
                </a:solidFill>
                <a:latin typeface="Arial" panose="020B0604020202020204" pitchFamily="34" charset="0"/>
                <a:cs typeface="+mn-ea"/>
                <a:sym typeface="Arial" panose="020B0604020202020204" pitchFamily="34" charset="0"/>
              </a:rPr>
              <a:t>01</a:t>
            </a:r>
            <a:endParaRPr lang="zh-CN" altLang="en-US" sz="8800" dirty="0">
              <a:solidFill>
                <a:srgbClr val="C00000"/>
              </a:solidFill>
              <a:latin typeface="Arial" panose="020B0604020202020204" pitchFamily="34" charset="0"/>
              <a:cs typeface="+mn-ea"/>
              <a:sym typeface="Arial" panose="020B0604020202020204" pitchFamily="34" charset="0"/>
            </a:endParaRPr>
          </a:p>
        </p:txBody>
      </p:sp>
      <p:sp>
        <p:nvSpPr>
          <p:cNvPr id="11" name="矩形 11"/>
          <p:cNvSpPr>
            <a:spLocks noChangeArrowheads="1"/>
          </p:cNvSpPr>
          <p:nvPr/>
        </p:nvSpPr>
        <p:spPr bwMode="auto">
          <a:xfrm>
            <a:off x="4226864" y="1131565"/>
            <a:ext cx="5769753" cy="3370912"/>
          </a:xfrm>
          <a:prstGeom prst="rect">
            <a:avLst/>
          </a:prstGeom>
          <a:blipFill dpi="0" rotWithShape="1">
            <a:blip r:embed="rId5"/>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Arial" panose="020B0604020202020204" pitchFamily="34" charset="0"/>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50"/>
                                        <p:tgtEl>
                                          <p:spTgt spid="11"/>
                                        </p:tgtEl>
                                      </p:cBhvr>
                                    </p:animEffect>
                                    <p:anim calcmode="lin" valueType="num">
                                      <p:cBhvr>
                                        <p:cTn id="31" dur="250" fill="hold"/>
                                        <p:tgtEl>
                                          <p:spTgt spid="11"/>
                                        </p:tgtEl>
                                        <p:attrNameLst>
                                          <p:attrName>ppt_x</p:attrName>
                                        </p:attrNameLst>
                                      </p:cBhvr>
                                      <p:tavLst>
                                        <p:tav tm="0">
                                          <p:val>
                                            <p:strVal val="#ppt_x"/>
                                          </p:val>
                                        </p:tav>
                                        <p:tav tm="100000">
                                          <p:val>
                                            <p:strVal val="#ppt_x"/>
                                          </p:val>
                                        </p:tav>
                                      </p:tavLst>
                                    </p:anim>
                                    <p:anim calcmode="lin" valueType="num">
                                      <p:cBhvr>
                                        <p:cTn id="32"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016949" y="4276845"/>
            <a:ext cx="4574703" cy="1107996"/>
          </a:xfrm>
          <a:prstGeom prst="rect">
            <a:avLst/>
          </a:prstGeom>
          <a:noFill/>
          <a:effectLst>
            <a:outerShdw blurRad="63500" sx="102000" sy="102000" algn="ctr" rotWithShape="0">
              <a:prstClr val="black">
                <a:alpha val="40000"/>
              </a:prstClr>
            </a:outerShdw>
          </a:effectLst>
        </p:spPr>
        <p:txBody>
          <a:bodyPr wrap="square">
            <a:spAutoFit/>
          </a:bodyPr>
          <a:lstStyle/>
          <a:p>
            <a:pPr>
              <a:lnSpc>
                <a:spcPct val="150000"/>
              </a:lnSpc>
            </a:pPr>
            <a:r>
              <a:rPr lang="en-US" altLang="zh-CN" sz="1600" b="1" dirty="0">
                <a:latin typeface="Arial" panose="020B0604020202020204" pitchFamily="34" charset="0"/>
                <a:cs typeface="+mn-ea"/>
                <a:sym typeface="Arial" panose="020B0604020202020204" pitchFamily="34" charset="0"/>
              </a:rPr>
              <a:t>2</a:t>
            </a:r>
            <a:r>
              <a:rPr lang="zh-CN" altLang="en-US" sz="1600" b="1" dirty="0">
                <a:latin typeface="Arial" panose="020B0604020202020204" pitchFamily="34" charset="0"/>
                <a:cs typeface="+mn-ea"/>
                <a:sym typeface="Arial" panose="020B0604020202020204" pitchFamily="34" charset="0"/>
              </a:rPr>
              <a:t>、静电现象</a:t>
            </a:r>
            <a:endParaRPr lang="en-US" altLang="zh-CN" sz="1600" b="1" dirty="0">
              <a:latin typeface="Arial" panose="020B0604020202020204" pitchFamily="34" charset="0"/>
              <a:cs typeface="+mn-ea"/>
              <a:sym typeface="Arial" panose="020B0604020202020204" pitchFamily="34" charset="0"/>
            </a:endParaRPr>
          </a:p>
          <a:p>
            <a:pPr>
              <a:lnSpc>
                <a:spcPct val="150000"/>
              </a:lnSpc>
            </a:pPr>
            <a:r>
              <a:rPr lang="zh-CN" altLang="en-US" sz="1400" dirty="0">
                <a:latin typeface="Arial" panose="020B0604020202020204" pitchFamily="34" charset="0"/>
                <a:cs typeface="+mn-ea"/>
                <a:sym typeface="Arial" panose="020B0604020202020204" pitchFamily="34" charset="0"/>
              </a:rPr>
              <a:t>静电是一种处于静止状态的电荷。在干燥和多风的秋天，在日常生活中，人们常常会碰到这种现象</a:t>
            </a:r>
            <a:r>
              <a:rPr lang="en-US" altLang="zh-CN" sz="1400" dirty="0">
                <a:latin typeface="Arial" panose="020B0604020202020204" pitchFamily="34" charset="0"/>
                <a:cs typeface="+mn-ea"/>
                <a:sym typeface="Arial" panose="020B0604020202020204" pitchFamily="34" charset="0"/>
              </a:rPr>
              <a:t>.</a:t>
            </a:r>
            <a:endParaRPr lang="zh-CN" altLang="en-US" sz="1400" dirty="0">
              <a:latin typeface="Arial" panose="020B0604020202020204" pitchFamily="34" charset="0"/>
              <a:cs typeface="+mn-ea"/>
              <a:sym typeface="Arial" panose="020B0604020202020204" pitchFamily="34" charset="0"/>
            </a:endParaRPr>
          </a:p>
        </p:txBody>
      </p:sp>
      <p:sp>
        <p:nvSpPr>
          <p:cNvPr id="12" name="MH_Entry_1"/>
          <p:cNvSpPr/>
          <p:nvPr>
            <p:custDataLst>
              <p:tags r:id="rId1"/>
            </p:custDataLst>
          </p:nvPr>
        </p:nvSpPr>
        <p:spPr>
          <a:xfrm>
            <a:off x="578657" y="498101"/>
            <a:ext cx="3224192"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600" noProof="1">
                <a:solidFill>
                  <a:srgbClr val="C00000"/>
                </a:solidFill>
                <a:latin typeface="Arial" panose="020B0604020202020204" pitchFamily="34" charset="0"/>
                <a:cs typeface="+mn-ea"/>
                <a:sym typeface="Arial" panose="020B0604020202020204" pitchFamily="34" charset="0"/>
              </a:rPr>
              <a:t>生活中看到的电</a:t>
            </a:r>
          </a:p>
        </p:txBody>
      </p:sp>
      <p:sp>
        <p:nvSpPr>
          <p:cNvPr id="8" name="矩形 7"/>
          <p:cNvSpPr/>
          <p:nvPr/>
        </p:nvSpPr>
        <p:spPr>
          <a:xfrm>
            <a:off x="1016949" y="1987490"/>
            <a:ext cx="4827578" cy="1631216"/>
          </a:xfrm>
          <a:prstGeom prst="rect">
            <a:avLst/>
          </a:prstGeom>
        </p:spPr>
        <p:txBody>
          <a:bodyPr wrap="square">
            <a:spAutoFit/>
          </a:bodyPr>
          <a:lstStyle/>
          <a:p>
            <a:r>
              <a:rPr lang="en-US" altLang="zh-CN" sz="1600" b="1" dirty="0">
                <a:latin typeface="Arial" panose="020B0604020202020204" pitchFamily="34" charset="0"/>
                <a:cs typeface="+mn-ea"/>
                <a:sym typeface="Arial" panose="020B0604020202020204" pitchFamily="34" charset="0"/>
              </a:rPr>
              <a:t>1</a:t>
            </a:r>
            <a:r>
              <a:rPr lang="zh-CN" altLang="en-US" sz="1600" b="1" dirty="0">
                <a:latin typeface="Arial" panose="020B0604020202020204" pitchFamily="34" charset="0"/>
                <a:cs typeface="+mn-ea"/>
                <a:sym typeface="Arial" panose="020B0604020202020204" pitchFamily="34" charset="0"/>
              </a:rPr>
              <a:t>、雷电现象</a:t>
            </a:r>
            <a:endParaRPr lang="en-US" altLang="zh-CN" sz="1600" b="1" dirty="0">
              <a:latin typeface="Arial" panose="020B0604020202020204" pitchFamily="34" charset="0"/>
              <a:cs typeface="+mn-ea"/>
              <a:sym typeface="Arial" panose="020B0604020202020204" pitchFamily="34" charset="0"/>
            </a:endParaRPr>
          </a:p>
          <a:p>
            <a:pPr>
              <a:lnSpc>
                <a:spcPct val="150000"/>
              </a:lnSpc>
            </a:pPr>
            <a:r>
              <a:rPr lang="zh-CN" altLang="en-US" sz="1400" dirty="0">
                <a:latin typeface="Arial" panose="020B0604020202020204" pitchFamily="34" charset="0"/>
                <a:cs typeface="+mn-ea"/>
                <a:sym typeface="Arial" panose="020B0604020202020204" pitchFamily="34" charset="0"/>
              </a:rPr>
              <a:t>雷电是伴有闪电和雷鸣的一种雄伟壮观而又有点令人生畏的放电现象。产生雷电的条件是雷雨云中有积累并形成极性。根据不同的地形及气象条件，雷电一般可分为热雷电、锋雷电（热锋雷电与冷锋雷电）、地形雷电</a:t>
            </a:r>
            <a:r>
              <a:rPr lang="en-US" altLang="zh-CN" sz="1400" dirty="0">
                <a:latin typeface="Arial" panose="020B0604020202020204" pitchFamily="34" charset="0"/>
                <a:cs typeface="+mn-ea"/>
                <a:sym typeface="Arial" panose="020B0604020202020204" pitchFamily="34" charset="0"/>
              </a:rPr>
              <a:t>3</a:t>
            </a:r>
            <a:r>
              <a:rPr lang="zh-CN" altLang="en-US" sz="1400" dirty="0">
                <a:latin typeface="Arial" panose="020B0604020202020204" pitchFamily="34" charset="0"/>
                <a:cs typeface="+mn-ea"/>
                <a:sym typeface="Arial" panose="020B0604020202020204" pitchFamily="34" charset="0"/>
              </a:rPr>
              <a:t>大类。</a:t>
            </a:r>
            <a:endParaRPr lang="en-US" altLang="zh-CN" sz="1400" dirty="0">
              <a:latin typeface="Arial" panose="020B0604020202020204" pitchFamily="34" charset="0"/>
              <a:cs typeface="+mn-ea"/>
              <a:sym typeface="Arial" panose="020B0604020202020204" pitchFamily="34" charset="0"/>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0955" y="3618706"/>
            <a:ext cx="2069229" cy="2711143"/>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4225" y="1566580"/>
            <a:ext cx="3087924" cy="20534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1176" y="867469"/>
            <a:ext cx="4025246" cy="3553537"/>
          </a:xfrm>
          <a:prstGeom prst="rect">
            <a:avLst/>
          </a:prstGeom>
        </p:spPr>
      </p:pic>
      <p:grpSp>
        <p:nvGrpSpPr>
          <p:cNvPr id="68" name="组合 67"/>
          <p:cNvGrpSpPr/>
          <p:nvPr/>
        </p:nvGrpSpPr>
        <p:grpSpPr>
          <a:xfrm>
            <a:off x="7032957" y="2978929"/>
            <a:ext cx="3976913" cy="945620"/>
            <a:chOff x="7309498" y="3364940"/>
            <a:chExt cx="3976913" cy="945620"/>
          </a:xfrm>
        </p:grpSpPr>
        <p:cxnSp>
          <p:nvCxnSpPr>
            <p:cNvPr id="69" name="Straight Arrow Connector 69"/>
            <p:cNvCxnSpPr/>
            <p:nvPr/>
          </p:nvCxnSpPr>
          <p:spPr>
            <a:xfrm>
              <a:off x="7309498" y="3364940"/>
              <a:ext cx="615989" cy="199318"/>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70" name="TextBox 10"/>
            <p:cNvSpPr txBox="1"/>
            <p:nvPr/>
          </p:nvSpPr>
          <p:spPr>
            <a:xfrm>
              <a:off x="8789467" y="3618063"/>
              <a:ext cx="2496944" cy="692497"/>
            </a:xfrm>
            <a:prstGeom prst="rect">
              <a:avLst/>
            </a:prstGeom>
            <a:noFill/>
          </p:spPr>
          <p:txBody>
            <a:bodyPr wrap="square" lIns="0" tIns="0" rIns="0" bIns="0" rtlCol="0">
              <a:spAutoFit/>
            </a:bodyPr>
            <a:lstStyle/>
            <a:p>
              <a:pPr>
                <a:lnSpc>
                  <a:spcPct val="150000"/>
                </a:lnSpc>
                <a:spcBef>
                  <a:spcPct val="50000"/>
                </a:spcBef>
              </a:pPr>
              <a:r>
                <a:rPr lang="en-US" altLang="zh-CN" sz="1500" dirty="0">
                  <a:latin typeface="Arial" panose="020B0604020202020204" pitchFamily="34" charset="0"/>
                  <a:cs typeface="+mn-ea"/>
                  <a:sym typeface="Arial" panose="020B0604020202020204" pitchFamily="34" charset="0"/>
                </a:rPr>
                <a:t>1.</a:t>
              </a:r>
              <a:r>
                <a:rPr lang="zh-CN" altLang="en-US" sz="1500" dirty="0">
                  <a:latin typeface="Arial" panose="020B0604020202020204" pitchFamily="34" charset="0"/>
                  <a:cs typeface="+mn-ea"/>
                  <a:sym typeface="Arial" panose="020B0604020202020204" pitchFamily="34" charset="0"/>
                </a:rPr>
                <a:t>自然界的物质里都含有一种很小的带电的粒子，叫电荷。 </a:t>
              </a:r>
              <a:endParaRPr lang="en-US" altLang="zh-CN" sz="1500" dirty="0">
                <a:latin typeface="Arial" panose="020B0604020202020204" pitchFamily="34" charset="0"/>
                <a:cs typeface="+mn-ea"/>
                <a:sym typeface="Arial" panose="020B0604020202020204" pitchFamily="34" charset="0"/>
              </a:endParaRPr>
            </a:p>
          </p:txBody>
        </p:sp>
        <p:sp>
          <p:nvSpPr>
            <p:cNvPr id="71" name="Oval 35"/>
            <p:cNvSpPr/>
            <p:nvPr/>
          </p:nvSpPr>
          <p:spPr>
            <a:xfrm>
              <a:off x="7972938" y="3391577"/>
              <a:ext cx="668547" cy="668547"/>
            </a:xfrm>
            <a:prstGeom prst="ellipse">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1400" dirty="0">
                <a:solidFill>
                  <a:schemeClr val="tx1"/>
                </a:solidFill>
                <a:latin typeface="Arial" panose="020B0604020202020204" pitchFamily="34" charset="0"/>
                <a:cs typeface="+mn-ea"/>
                <a:sym typeface="Arial" panose="020B0604020202020204" pitchFamily="34" charset="0"/>
              </a:endParaRPr>
            </a:p>
          </p:txBody>
        </p:sp>
        <p:sp>
          <p:nvSpPr>
            <p:cNvPr id="72" name="Freeform 526"/>
            <p:cNvSpPr>
              <a:spLocks noChangeAspect="1" noChangeArrowheads="1"/>
            </p:cNvSpPr>
            <p:nvPr/>
          </p:nvSpPr>
          <p:spPr bwMode="auto">
            <a:xfrm>
              <a:off x="8211481" y="3569234"/>
              <a:ext cx="244397" cy="316827"/>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00" b="1" dirty="0">
                <a:solidFill>
                  <a:schemeClr val="tx1"/>
                </a:solidFill>
                <a:latin typeface="Arial" panose="020B0604020202020204" pitchFamily="34" charset="0"/>
                <a:cs typeface="+mn-ea"/>
                <a:sym typeface="Arial" panose="020B0604020202020204" pitchFamily="34" charset="0"/>
              </a:endParaRPr>
            </a:p>
          </p:txBody>
        </p:sp>
      </p:grpSp>
      <p:grpSp>
        <p:nvGrpSpPr>
          <p:cNvPr id="74" name="组合 73"/>
          <p:cNvGrpSpPr/>
          <p:nvPr/>
        </p:nvGrpSpPr>
        <p:grpSpPr>
          <a:xfrm>
            <a:off x="1561913" y="3980312"/>
            <a:ext cx="3374022" cy="1451761"/>
            <a:chOff x="2036756" y="3960465"/>
            <a:chExt cx="3374022" cy="1451761"/>
          </a:xfrm>
        </p:grpSpPr>
        <p:sp>
          <p:nvSpPr>
            <p:cNvPr id="75" name="TextBox 22"/>
            <p:cNvSpPr txBox="1"/>
            <p:nvPr/>
          </p:nvSpPr>
          <p:spPr>
            <a:xfrm>
              <a:off x="2036756" y="4719729"/>
              <a:ext cx="2024885" cy="692497"/>
            </a:xfrm>
            <a:prstGeom prst="rect">
              <a:avLst/>
            </a:prstGeom>
            <a:noFill/>
          </p:spPr>
          <p:txBody>
            <a:bodyPr wrap="square" lIns="0" tIns="0" rIns="0" bIns="0" rtlCol="0">
              <a:spAutoFit/>
            </a:bodyPr>
            <a:lstStyle/>
            <a:p>
              <a:pPr>
                <a:lnSpc>
                  <a:spcPct val="150000"/>
                </a:lnSpc>
                <a:spcBef>
                  <a:spcPct val="50000"/>
                </a:spcBef>
              </a:pPr>
              <a:r>
                <a:rPr lang="en-US" altLang="zh-CN" sz="1500" dirty="0">
                  <a:latin typeface="Arial" panose="020B0604020202020204" pitchFamily="34" charset="0"/>
                  <a:cs typeface="+mn-ea"/>
                  <a:sym typeface="Arial" panose="020B0604020202020204" pitchFamily="34" charset="0"/>
                </a:rPr>
                <a:t>3.</a:t>
              </a:r>
              <a:r>
                <a:rPr lang="zh-CN" altLang="en-US" sz="1500" dirty="0">
                  <a:latin typeface="Arial" panose="020B0604020202020204" pitchFamily="34" charset="0"/>
                  <a:cs typeface="+mn-ea"/>
                  <a:sym typeface="Arial" panose="020B0604020202020204" pitchFamily="34" charset="0"/>
                </a:rPr>
                <a:t>当电荷有序流动时，就产生了电流 。</a:t>
              </a:r>
              <a:endParaRPr lang="en-US" altLang="zh-CN" sz="1500" dirty="0">
                <a:latin typeface="Arial" panose="020B0604020202020204" pitchFamily="34" charset="0"/>
                <a:cs typeface="+mn-ea"/>
                <a:sym typeface="Arial" panose="020B0604020202020204" pitchFamily="34" charset="0"/>
              </a:endParaRPr>
            </a:p>
          </p:txBody>
        </p:sp>
        <p:sp>
          <p:nvSpPr>
            <p:cNvPr id="76" name="Oval 60"/>
            <p:cNvSpPr/>
            <p:nvPr/>
          </p:nvSpPr>
          <p:spPr>
            <a:xfrm>
              <a:off x="4249926" y="4482608"/>
              <a:ext cx="668547" cy="668547"/>
            </a:xfrm>
            <a:prstGeom prst="ellipse">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1400" dirty="0">
                <a:solidFill>
                  <a:schemeClr val="tx1"/>
                </a:solidFill>
                <a:latin typeface="Arial" panose="020B0604020202020204" pitchFamily="34" charset="0"/>
                <a:cs typeface="+mn-ea"/>
                <a:sym typeface="Arial" panose="020B0604020202020204" pitchFamily="34" charset="0"/>
              </a:endParaRPr>
            </a:p>
          </p:txBody>
        </p:sp>
        <p:sp>
          <p:nvSpPr>
            <p:cNvPr id="77" name="Shape 823"/>
            <p:cNvSpPr/>
            <p:nvPr/>
          </p:nvSpPr>
          <p:spPr>
            <a:xfrm>
              <a:off x="4436164" y="4645506"/>
              <a:ext cx="295413" cy="307718"/>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bg1"/>
            </a:solidFill>
            <a:ln w="12700" cap="flat">
              <a:noFill/>
              <a:miter lim="400000"/>
            </a:ln>
            <a:effectLst/>
          </p:spPr>
          <p:txBody>
            <a:bodyPr wrap="square" lIns="38100" tIns="38100" rIns="38100" bIns="38100" numCol="1" anchor="ctr">
              <a:noAutofit/>
            </a:bodyPr>
            <a:lstStyle/>
            <a:p>
              <a:pPr lvl="0">
                <a:lnSpc>
                  <a:spcPct val="150000"/>
                </a:lnSpc>
                <a:defRPr sz="3200">
                  <a:solidFill>
                    <a:srgbClr val="FFFFFF"/>
                  </a:solidFill>
                  <a:latin typeface="+mn-lt"/>
                  <a:ea typeface="+mn-ea"/>
                  <a:cs typeface="+mn-cs"/>
                  <a:sym typeface="Helvetica Light"/>
                </a:defRPr>
              </a:pPr>
              <a:endParaRPr sz="2400">
                <a:latin typeface="Arial" panose="020B0604020202020204" pitchFamily="34" charset="0"/>
                <a:cs typeface="+mn-ea"/>
                <a:sym typeface="Arial" panose="020B0604020202020204" pitchFamily="34" charset="0"/>
              </a:endParaRPr>
            </a:p>
          </p:txBody>
        </p:sp>
        <p:cxnSp>
          <p:nvCxnSpPr>
            <p:cNvPr id="78" name="Straight Arrow Connector 68"/>
            <p:cNvCxnSpPr/>
            <p:nvPr/>
          </p:nvCxnSpPr>
          <p:spPr>
            <a:xfrm flipH="1">
              <a:off x="4876241" y="3960465"/>
              <a:ext cx="534537" cy="57767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7032957" y="4017497"/>
            <a:ext cx="3976913" cy="1451761"/>
            <a:chOff x="6869981" y="3960465"/>
            <a:chExt cx="3976913" cy="1451761"/>
          </a:xfrm>
        </p:grpSpPr>
        <p:sp>
          <p:nvSpPr>
            <p:cNvPr id="80" name="TextBox 13"/>
            <p:cNvSpPr txBox="1"/>
            <p:nvPr/>
          </p:nvSpPr>
          <p:spPr>
            <a:xfrm>
              <a:off x="8224181" y="4719729"/>
              <a:ext cx="2622713" cy="692497"/>
            </a:xfrm>
            <a:prstGeom prst="rect">
              <a:avLst/>
            </a:prstGeom>
            <a:noFill/>
          </p:spPr>
          <p:txBody>
            <a:bodyPr wrap="square" lIns="0" tIns="0" rIns="0" bIns="0" rtlCol="0">
              <a:spAutoFit/>
            </a:bodyPr>
            <a:lstStyle/>
            <a:p>
              <a:pPr>
                <a:lnSpc>
                  <a:spcPct val="150000"/>
                </a:lnSpc>
                <a:spcBef>
                  <a:spcPct val="50000"/>
                </a:spcBef>
              </a:pPr>
              <a:r>
                <a:rPr lang="en-US" altLang="zh-CN" sz="1500" dirty="0">
                  <a:latin typeface="Arial" panose="020B0604020202020204" pitchFamily="34" charset="0"/>
                  <a:cs typeface="+mn-ea"/>
                  <a:sym typeface="Arial" panose="020B0604020202020204" pitchFamily="34" charset="0"/>
                </a:rPr>
                <a:t>2.</a:t>
              </a:r>
              <a:r>
                <a:rPr lang="zh-CN" altLang="en-US" sz="1500" dirty="0">
                  <a:latin typeface="Arial" panose="020B0604020202020204" pitchFamily="34" charset="0"/>
                  <a:cs typeface="+mn-ea"/>
                  <a:sym typeface="Arial" panose="020B0604020202020204" pitchFamily="34" charset="0"/>
                </a:rPr>
                <a:t>电荷静止或 杂乱无章运动时，不显电性 。</a:t>
              </a:r>
              <a:endParaRPr lang="en-US" altLang="zh-CN" sz="1500" dirty="0">
                <a:latin typeface="Arial" panose="020B0604020202020204" pitchFamily="34" charset="0"/>
                <a:cs typeface="+mn-ea"/>
                <a:sym typeface="Arial" panose="020B0604020202020204" pitchFamily="34" charset="0"/>
              </a:endParaRPr>
            </a:p>
          </p:txBody>
        </p:sp>
        <p:sp>
          <p:nvSpPr>
            <p:cNvPr id="81" name="Oval 52"/>
            <p:cNvSpPr/>
            <p:nvPr/>
          </p:nvSpPr>
          <p:spPr>
            <a:xfrm>
              <a:off x="7392013" y="4430836"/>
              <a:ext cx="668547" cy="668547"/>
            </a:xfrm>
            <a:prstGeom prst="ellipse">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1400" dirty="0">
                <a:solidFill>
                  <a:schemeClr val="tx1"/>
                </a:solidFill>
                <a:latin typeface="Arial" panose="020B0604020202020204" pitchFamily="34" charset="0"/>
                <a:cs typeface="+mn-ea"/>
                <a:sym typeface="Arial" panose="020B0604020202020204" pitchFamily="34" charset="0"/>
              </a:endParaRPr>
            </a:p>
          </p:txBody>
        </p:sp>
        <p:grpSp>
          <p:nvGrpSpPr>
            <p:cNvPr id="82" name="Group 47"/>
            <p:cNvGrpSpPr/>
            <p:nvPr/>
          </p:nvGrpSpPr>
          <p:grpSpPr>
            <a:xfrm>
              <a:off x="7583071" y="4627361"/>
              <a:ext cx="275688" cy="247755"/>
              <a:chOff x="5583238" y="3892551"/>
              <a:chExt cx="360363" cy="323850"/>
            </a:xfrm>
            <a:solidFill>
              <a:schemeClr val="bg1"/>
            </a:solidFill>
          </p:grpSpPr>
          <p:sp>
            <p:nvSpPr>
              <p:cNvPr id="84" name="Freeform 5"/>
              <p:cNvSpPr/>
              <p:nvPr/>
            </p:nvSpPr>
            <p:spPr bwMode="auto">
              <a:xfrm>
                <a:off x="5811838" y="3892551"/>
                <a:ext cx="131763" cy="323850"/>
              </a:xfrm>
              <a:custGeom>
                <a:avLst/>
                <a:gdLst>
                  <a:gd name="T0" fmla="*/ 17 w 83"/>
                  <a:gd name="T1" fmla="*/ 57 h 204"/>
                  <a:gd name="T2" fmla="*/ 0 w 83"/>
                  <a:gd name="T3" fmla="*/ 57 h 204"/>
                  <a:gd name="T4" fmla="*/ 43 w 83"/>
                  <a:gd name="T5" fmla="*/ 0 h 204"/>
                  <a:gd name="T6" fmla="*/ 83 w 83"/>
                  <a:gd name="T7" fmla="*/ 57 h 204"/>
                  <a:gd name="T8" fmla="*/ 67 w 83"/>
                  <a:gd name="T9" fmla="*/ 57 h 204"/>
                  <a:gd name="T10" fmla="*/ 67 w 83"/>
                  <a:gd name="T11" fmla="*/ 204 h 204"/>
                  <a:gd name="T12" fmla="*/ 17 w 83"/>
                  <a:gd name="T13" fmla="*/ 204 h 204"/>
                  <a:gd name="T14" fmla="*/ 17 w 83"/>
                  <a:gd name="T15" fmla="*/ 57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4">
                    <a:moveTo>
                      <a:pt x="17" y="57"/>
                    </a:moveTo>
                    <a:lnTo>
                      <a:pt x="0" y="57"/>
                    </a:lnTo>
                    <a:lnTo>
                      <a:pt x="43" y="0"/>
                    </a:lnTo>
                    <a:lnTo>
                      <a:pt x="83" y="57"/>
                    </a:lnTo>
                    <a:lnTo>
                      <a:pt x="67" y="57"/>
                    </a:lnTo>
                    <a:lnTo>
                      <a:pt x="67" y="204"/>
                    </a:lnTo>
                    <a:lnTo>
                      <a:pt x="17" y="204"/>
                    </a:lnTo>
                    <a:lnTo>
                      <a:pt x="1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en-US" sz="1400">
                  <a:latin typeface="Arial" panose="020B0604020202020204" pitchFamily="34" charset="0"/>
                  <a:cs typeface="+mn-ea"/>
                  <a:sym typeface="Arial" panose="020B0604020202020204" pitchFamily="34" charset="0"/>
                </a:endParaRPr>
              </a:p>
            </p:txBody>
          </p:sp>
          <p:sp>
            <p:nvSpPr>
              <p:cNvPr id="85" name="Freeform 6"/>
              <p:cNvSpPr/>
              <p:nvPr/>
            </p:nvSpPr>
            <p:spPr bwMode="auto">
              <a:xfrm>
                <a:off x="5695951" y="3978276"/>
                <a:ext cx="131763" cy="238125"/>
              </a:xfrm>
              <a:custGeom>
                <a:avLst/>
                <a:gdLst>
                  <a:gd name="T0" fmla="*/ 66 w 83"/>
                  <a:gd name="T1" fmla="*/ 150 h 150"/>
                  <a:gd name="T2" fmla="*/ 19 w 83"/>
                  <a:gd name="T3" fmla="*/ 150 h 150"/>
                  <a:gd name="T4" fmla="*/ 19 w 83"/>
                  <a:gd name="T5" fmla="*/ 60 h 150"/>
                  <a:gd name="T6" fmla="*/ 0 w 83"/>
                  <a:gd name="T7" fmla="*/ 60 h 150"/>
                  <a:gd name="T8" fmla="*/ 43 w 83"/>
                  <a:gd name="T9" fmla="*/ 0 h 150"/>
                  <a:gd name="T10" fmla="*/ 83 w 83"/>
                  <a:gd name="T11" fmla="*/ 60 h 150"/>
                  <a:gd name="T12" fmla="*/ 66 w 83"/>
                  <a:gd name="T13" fmla="*/ 60 h 150"/>
                  <a:gd name="T14" fmla="*/ 66 w 83"/>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0">
                    <a:moveTo>
                      <a:pt x="66" y="150"/>
                    </a:moveTo>
                    <a:lnTo>
                      <a:pt x="19" y="150"/>
                    </a:lnTo>
                    <a:lnTo>
                      <a:pt x="19" y="60"/>
                    </a:lnTo>
                    <a:lnTo>
                      <a:pt x="0" y="60"/>
                    </a:lnTo>
                    <a:lnTo>
                      <a:pt x="43" y="0"/>
                    </a:lnTo>
                    <a:lnTo>
                      <a:pt x="83" y="60"/>
                    </a:lnTo>
                    <a:lnTo>
                      <a:pt x="66" y="60"/>
                    </a:lnTo>
                    <a:lnTo>
                      <a:pt x="66"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en-US" sz="1400">
                  <a:latin typeface="Arial" panose="020B0604020202020204" pitchFamily="34" charset="0"/>
                  <a:cs typeface="+mn-ea"/>
                  <a:sym typeface="Arial" panose="020B0604020202020204" pitchFamily="34" charset="0"/>
                </a:endParaRPr>
              </a:p>
            </p:txBody>
          </p:sp>
          <p:sp>
            <p:nvSpPr>
              <p:cNvPr id="86" name="Freeform 7"/>
              <p:cNvSpPr/>
              <p:nvPr/>
            </p:nvSpPr>
            <p:spPr bwMode="auto">
              <a:xfrm>
                <a:off x="5583238" y="4068763"/>
                <a:ext cx="131763" cy="147638"/>
              </a:xfrm>
              <a:custGeom>
                <a:avLst/>
                <a:gdLst>
                  <a:gd name="T0" fmla="*/ 17 w 83"/>
                  <a:gd name="T1" fmla="*/ 57 h 93"/>
                  <a:gd name="T2" fmla="*/ 0 w 83"/>
                  <a:gd name="T3" fmla="*/ 57 h 93"/>
                  <a:gd name="T4" fmla="*/ 43 w 83"/>
                  <a:gd name="T5" fmla="*/ 0 h 93"/>
                  <a:gd name="T6" fmla="*/ 83 w 83"/>
                  <a:gd name="T7" fmla="*/ 57 h 93"/>
                  <a:gd name="T8" fmla="*/ 66 w 83"/>
                  <a:gd name="T9" fmla="*/ 57 h 93"/>
                  <a:gd name="T10" fmla="*/ 66 w 83"/>
                  <a:gd name="T11" fmla="*/ 93 h 93"/>
                  <a:gd name="T12" fmla="*/ 17 w 83"/>
                  <a:gd name="T13" fmla="*/ 93 h 93"/>
                  <a:gd name="T14" fmla="*/ 17 w 83"/>
                  <a:gd name="T15" fmla="*/ 57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93">
                    <a:moveTo>
                      <a:pt x="17" y="57"/>
                    </a:moveTo>
                    <a:lnTo>
                      <a:pt x="0" y="57"/>
                    </a:lnTo>
                    <a:lnTo>
                      <a:pt x="43" y="0"/>
                    </a:lnTo>
                    <a:lnTo>
                      <a:pt x="83" y="57"/>
                    </a:lnTo>
                    <a:lnTo>
                      <a:pt x="66" y="57"/>
                    </a:lnTo>
                    <a:lnTo>
                      <a:pt x="66" y="93"/>
                    </a:lnTo>
                    <a:lnTo>
                      <a:pt x="17" y="93"/>
                    </a:lnTo>
                    <a:lnTo>
                      <a:pt x="1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50000"/>
                  </a:lnSpc>
                </a:pPr>
                <a:endParaRPr lang="en-US" sz="1400">
                  <a:latin typeface="Arial" panose="020B0604020202020204" pitchFamily="34" charset="0"/>
                  <a:cs typeface="+mn-ea"/>
                  <a:sym typeface="Arial" panose="020B0604020202020204" pitchFamily="34" charset="0"/>
                </a:endParaRPr>
              </a:p>
            </p:txBody>
          </p:sp>
        </p:grpSp>
        <p:cxnSp>
          <p:nvCxnSpPr>
            <p:cNvPr id="83" name="Straight Arrow Connector 70"/>
            <p:cNvCxnSpPr/>
            <p:nvPr/>
          </p:nvCxnSpPr>
          <p:spPr>
            <a:xfrm>
              <a:off x="6869981" y="3960465"/>
              <a:ext cx="534537" cy="57767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94" name="组合 93"/>
          <p:cNvGrpSpPr/>
          <p:nvPr/>
        </p:nvGrpSpPr>
        <p:grpSpPr>
          <a:xfrm>
            <a:off x="1545043" y="3066172"/>
            <a:ext cx="3553119" cy="932376"/>
            <a:chOff x="1375425" y="3350270"/>
            <a:chExt cx="3553119" cy="932376"/>
          </a:xfrm>
        </p:grpSpPr>
        <p:sp>
          <p:nvSpPr>
            <p:cNvPr id="95" name="TextBox 19"/>
            <p:cNvSpPr txBox="1"/>
            <p:nvPr/>
          </p:nvSpPr>
          <p:spPr>
            <a:xfrm>
              <a:off x="1375425" y="3590149"/>
              <a:ext cx="2024885" cy="692497"/>
            </a:xfrm>
            <a:prstGeom prst="rect">
              <a:avLst/>
            </a:prstGeom>
            <a:noFill/>
          </p:spPr>
          <p:txBody>
            <a:bodyPr wrap="square" lIns="0" tIns="0" rIns="0" bIns="0" rtlCol="0">
              <a:spAutoFit/>
            </a:bodyPr>
            <a:lstStyle/>
            <a:p>
              <a:pPr>
                <a:lnSpc>
                  <a:spcPct val="150000"/>
                </a:lnSpc>
                <a:spcBef>
                  <a:spcPct val="50000"/>
                </a:spcBef>
              </a:pPr>
              <a:r>
                <a:rPr lang="en-US" altLang="zh-CN" sz="1500" dirty="0">
                  <a:latin typeface="Arial" panose="020B0604020202020204" pitchFamily="34" charset="0"/>
                  <a:cs typeface="+mn-ea"/>
                  <a:sym typeface="Arial" panose="020B0604020202020204" pitchFamily="34" charset="0"/>
                </a:rPr>
                <a:t>4.</a:t>
              </a:r>
              <a:r>
                <a:rPr lang="zh-CN" altLang="en-US" sz="1500" dirty="0">
                  <a:latin typeface="Arial" panose="020B0604020202020204" pitchFamily="34" charset="0"/>
                  <a:cs typeface="+mn-ea"/>
                  <a:sym typeface="Arial" panose="020B0604020202020204" pitchFamily="34" charset="0"/>
                </a:rPr>
                <a:t>人们发现电流可以帮我们干活 。</a:t>
              </a:r>
              <a:endParaRPr lang="en-US" altLang="zh-CN" sz="1500" dirty="0">
                <a:latin typeface="Arial" panose="020B0604020202020204" pitchFamily="34" charset="0"/>
                <a:cs typeface="+mn-ea"/>
                <a:sym typeface="Arial" panose="020B0604020202020204" pitchFamily="34" charset="0"/>
              </a:endParaRPr>
            </a:p>
          </p:txBody>
        </p:sp>
        <p:cxnSp>
          <p:nvCxnSpPr>
            <p:cNvPr id="96" name="Straight Arrow Connector 67"/>
            <p:cNvCxnSpPr/>
            <p:nvPr/>
          </p:nvCxnSpPr>
          <p:spPr>
            <a:xfrm flipH="1">
              <a:off x="4312555" y="3374515"/>
              <a:ext cx="615989" cy="199318"/>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97" name="Oval 66"/>
            <p:cNvSpPr/>
            <p:nvPr/>
          </p:nvSpPr>
          <p:spPr>
            <a:xfrm>
              <a:off x="3581379" y="3350270"/>
              <a:ext cx="668547" cy="668547"/>
            </a:xfrm>
            <a:prstGeom prst="ellipse">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IN" sz="1400">
                <a:solidFill>
                  <a:schemeClr val="tx1"/>
                </a:solidFill>
                <a:latin typeface="Arial" panose="020B0604020202020204" pitchFamily="34" charset="0"/>
                <a:cs typeface="+mn-ea"/>
                <a:sym typeface="Arial" panose="020B0604020202020204" pitchFamily="34" charset="0"/>
              </a:endParaRPr>
            </a:p>
          </p:txBody>
        </p:sp>
        <p:sp>
          <p:nvSpPr>
            <p:cNvPr id="98" name="Freeform 238"/>
            <p:cNvSpPr>
              <a:spLocks noEditPoints="1"/>
            </p:cNvSpPr>
            <p:nvPr/>
          </p:nvSpPr>
          <p:spPr bwMode="auto">
            <a:xfrm>
              <a:off x="3741053" y="3573833"/>
              <a:ext cx="349197" cy="255663"/>
            </a:xfrm>
            <a:custGeom>
              <a:avLst/>
              <a:gdLst>
                <a:gd name="T0" fmla="*/ 60 w 71"/>
                <a:gd name="T1" fmla="*/ 1 h 50"/>
                <a:gd name="T2" fmla="*/ 53 w 71"/>
                <a:gd name="T3" fmla="*/ 4 h 50"/>
                <a:gd name="T4" fmla="*/ 40 w 71"/>
                <a:gd name="T5" fmla="*/ 1 h 50"/>
                <a:gd name="T6" fmla="*/ 29 w 71"/>
                <a:gd name="T7" fmla="*/ 2 h 50"/>
                <a:gd name="T8" fmla="*/ 22 w 71"/>
                <a:gd name="T9" fmla="*/ 4 h 50"/>
                <a:gd name="T10" fmla="*/ 11 w 71"/>
                <a:gd name="T11" fmla="*/ 2 h 50"/>
                <a:gd name="T12" fmla="*/ 0 w 71"/>
                <a:gd name="T13" fmla="*/ 21 h 50"/>
                <a:gd name="T14" fmla="*/ 6 w 71"/>
                <a:gd name="T15" fmla="*/ 25 h 50"/>
                <a:gd name="T16" fmla="*/ 12 w 71"/>
                <a:gd name="T17" fmla="*/ 32 h 50"/>
                <a:gd name="T18" fmla="*/ 16 w 71"/>
                <a:gd name="T19" fmla="*/ 37 h 50"/>
                <a:gd name="T20" fmla="*/ 17 w 71"/>
                <a:gd name="T21" fmla="*/ 42 h 50"/>
                <a:gd name="T22" fmla="*/ 21 w 71"/>
                <a:gd name="T23" fmla="*/ 43 h 50"/>
                <a:gd name="T24" fmla="*/ 22 w 71"/>
                <a:gd name="T25" fmla="*/ 46 h 50"/>
                <a:gd name="T26" fmla="*/ 27 w 71"/>
                <a:gd name="T27" fmla="*/ 46 h 50"/>
                <a:gd name="T28" fmla="*/ 31 w 71"/>
                <a:gd name="T29" fmla="*/ 50 h 50"/>
                <a:gd name="T30" fmla="*/ 36 w 71"/>
                <a:gd name="T31" fmla="*/ 46 h 50"/>
                <a:gd name="T32" fmla="*/ 40 w 71"/>
                <a:gd name="T33" fmla="*/ 49 h 50"/>
                <a:gd name="T34" fmla="*/ 44 w 71"/>
                <a:gd name="T35" fmla="*/ 45 h 50"/>
                <a:gd name="T36" fmla="*/ 49 w 71"/>
                <a:gd name="T37" fmla="*/ 45 h 50"/>
                <a:gd name="T38" fmla="*/ 52 w 71"/>
                <a:gd name="T39" fmla="*/ 42 h 50"/>
                <a:gd name="T40" fmla="*/ 55 w 71"/>
                <a:gd name="T41" fmla="*/ 36 h 50"/>
                <a:gd name="T42" fmla="*/ 59 w 71"/>
                <a:gd name="T43" fmla="*/ 30 h 50"/>
                <a:gd name="T44" fmla="*/ 66 w 71"/>
                <a:gd name="T45" fmla="*/ 24 h 50"/>
                <a:gd name="T46" fmla="*/ 71 w 71"/>
                <a:gd name="T47" fmla="*/ 21 h 50"/>
                <a:gd name="T48" fmla="*/ 17 w 71"/>
                <a:gd name="T49" fmla="*/ 35 h 50"/>
                <a:gd name="T50" fmla="*/ 15 w 71"/>
                <a:gd name="T51" fmla="*/ 35 h 50"/>
                <a:gd name="T52" fmla="*/ 14 w 71"/>
                <a:gd name="T53" fmla="*/ 33 h 50"/>
                <a:gd name="T54" fmla="*/ 23 w 71"/>
                <a:gd name="T55" fmla="*/ 23 h 50"/>
                <a:gd name="T56" fmla="*/ 26 w 71"/>
                <a:gd name="T57" fmla="*/ 23 h 50"/>
                <a:gd name="T58" fmla="*/ 26 w 71"/>
                <a:gd name="T59" fmla="*/ 26 h 50"/>
                <a:gd name="T60" fmla="*/ 17 w 71"/>
                <a:gd name="T61" fmla="*/ 35 h 50"/>
                <a:gd name="T62" fmla="*/ 18 w 71"/>
                <a:gd name="T63" fmla="*/ 40 h 50"/>
                <a:gd name="T64" fmla="*/ 18 w 71"/>
                <a:gd name="T65" fmla="*/ 37 h 50"/>
                <a:gd name="T66" fmla="*/ 27 w 71"/>
                <a:gd name="T67" fmla="*/ 29 h 50"/>
                <a:gd name="T68" fmla="*/ 30 w 71"/>
                <a:gd name="T69" fmla="*/ 29 h 50"/>
                <a:gd name="T70" fmla="*/ 23 w 71"/>
                <a:gd name="T71" fmla="*/ 38 h 50"/>
                <a:gd name="T72" fmla="*/ 26 w 71"/>
                <a:gd name="T73" fmla="*/ 44 h 50"/>
                <a:gd name="T74" fmla="*/ 23 w 71"/>
                <a:gd name="T75" fmla="*/ 43 h 50"/>
                <a:gd name="T76" fmla="*/ 28 w 71"/>
                <a:gd name="T77" fmla="*/ 37 h 50"/>
                <a:gd name="T78" fmla="*/ 33 w 71"/>
                <a:gd name="T79" fmla="*/ 32 h 50"/>
                <a:gd name="T80" fmla="*/ 35 w 71"/>
                <a:gd name="T81" fmla="*/ 34 h 50"/>
                <a:gd name="T82" fmla="*/ 30 w 71"/>
                <a:gd name="T83" fmla="*/ 40 h 50"/>
                <a:gd name="T84" fmla="*/ 41 w 71"/>
                <a:gd name="T85" fmla="*/ 39 h 50"/>
                <a:gd name="T86" fmla="*/ 33 w 71"/>
                <a:gd name="T87" fmla="*/ 47 h 50"/>
                <a:gd name="T88" fmla="*/ 29 w 71"/>
                <a:gd name="T89" fmla="*/ 46 h 50"/>
                <a:gd name="T90" fmla="*/ 32 w 71"/>
                <a:gd name="T91" fmla="*/ 42 h 50"/>
                <a:gd name="T92" fmla="*/ 40 w 71"/>
                <a:gd name="T93" fmla="*/ 35 h 50"/>
                <a:gd name="T94" fmla="*/ 42 w 71"/>
                <a:gd name="T95" fmla="*/ 37 h 50"/>
                <a:gd name="T96" fmla="*/ 65 w 71"/>
                <a:gd name="T97" fmla="*/ 21 h 50"/>
                <a:gd name="T98" fmla="*/ 57 w 71"/>
                <a:gd name="T99" fmla="*/ 28 h 50"/>
                <a:gd name="T100" fmla="*/ 47 w 71"/>
                <a:gd name="T101" fmla="*/ 19 h 50"/>
                <a:gd name="T102" fmla="*/ 42 w 71"/>
                <a:gd name="T103" fmla="*/ 15 h 50"/>
                <a:gd name="T104" fmla="*/ 41 w 71"/>
                <a:gd name="T105" fmla="*/ 13 h 50"/>
                <a:gd name="T106" fmla="*/ 39 w 71"/>
                <a:gd name="T107" fmla="*/ 14 h 50"/>
                <a:gd name="T108" fmla="*/ 31 w 71"/>
                <a:gd name="T109" fmla="*/ 19 h 50"/>
                <a:gd name="T110" fmla="*/ 26 w 71"/>
                <a:gd name="T111" fmla="*/ 16 h 50"/>
                <a:gd name="T112" fmla="*/ 27 w 71"/>
                <a:gd name="T113" fmla="*/ 15 h 50"/>
                <a:gd name="T114" fmla="*/ 41 w 71"/>
                <a:gd name="T115" fmla="*/ 4 h 50"/>
                <a:gd name="T116" fmla="*/ 53 w 71"/>
                <a:gd name="T117" fmla="*/ 7 h 50"/>
                <a:gd name="T118" fmla="*/ 67 w 71"/>
                <a:gd name="T11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 h="50">
                  <a:moveTo>
                    <a:pt x="62" y="0"/>
                  </a:moveTo>
                  <a:cubicBezTo>
                    <a:pt x="60" y="1"/>
                    <a:pt x="60" y="1"/>
                    <a:pt x="60" y="1"/>
                  </a:cubicBezTo>
                  <a:cubicBezTo>
                    <a:pt x="59" y="2"/>
                    <a:pt x="56" y="4"/>
                    <a:pt x="53" y="4"/>
                  </a:cubicBezTo>
                  <a:cubicBezTo>
                    <a:pt x="53" y="4"/>
                    <a:pt x="53" y="4"/>
                    <a:pt x="53" y="4"/>
                  </a:cubicBezTo>
                  <a:cubicBezTo>
                    <a:pt x="52" y="4"/>
                    <a:pt x="49" y="3"/>
                    <a:pt x="46" y="2"/>
                  </a:cubicBezTo>
                  <a:cubicBezTo>
                    <a:pt x="42" y="1"/>
                    <a:pt x="41" y="1"/>
                    <a:pt x="40" y="1"/>
                  </a:cubicBezTo>
                  <a:cubicBezTo>
                    <a:pt x="40" y="1"/>
                    <a:pt x="38" y="2"/>
                    <a:pt x="36" y="4"/>
                  </a:cubicBezTo>
                  <a:cubicBezTo>
                    <a:pt x="34" y="3"/>
                    <a:pt x="31" y="2"/>
                    <a:pt x="29" y="2"/>
                  </a:cubicBezTo>
                  <a:cubicBezTo>
                    <a:pt x="28" y="2"/>
                    <a:pt x="28" y="2"/>
                    <a:pt x="28" y="2"/>
                  </a:cubicBezTo>
                  <a:cubicBezTo>
                    <a:pt x="26" y="2"/>
                    <a:pt x="24" y="3"/>
                    <a:pt x="22" y="4"/>
                  </a:cubicBezTo>
                  <a:cubicBezTo>
                    <a:pt x="20" y="4"/>
                    <a:pt x="19" y="5"/>
                    <a:pt x="18" y="5"/>
                  </a:cubicBezTo>
                  <a:cubicBezTo>
                    <a:pt x="17" y="5"/>
                    <a:pt x="14" y="3"/>
                    <a:pt x="11" y="2"/>
                  </a:cubicBezTo>
                  <a:cubicBezTo>
                    <a:pt x="10" y="2"/>
                    <a:pt x="10" y="2"/>
                    <a:pt x="10" y="2"/>
                  </a:cubicBezTo>
                  <a:cubicBezTo>
                    <a:pt x="0" y="21"/>
                    <a:pt x="0" y="21"/>
                    <a:pt x="0" y="21"/>
                  </a:cubicBezTo>
                  <a:cubicBezTo>
                    <a:pt x="1" y="22"/>
                    <a:pt x="1" y="22"/>
                    <a:pt x="1" y="22"/>
                  </a:cubicBezTo>
                  <a:cubicBezTo>
                    <a:pt x="2" y="22"/>
                    <a:pt x="5" y="24"/>
                    <a:pt x="6" y="25"/>
                  </a:cubicBezTo>
                  <a:cubicBezTo>
                    <a:pt x="7" y="26"/>
                    <a:pt x="7" y="26"/>
                    <a:pt x="7" y="26"/>
                  </a:cubicBezTo>
                  <a:cubicBezTo>
                    <a:pt x="8" y="27"/>
                    <a:pt x="10" y="29"/>
                    <a:pt x="12" y="32"/>
                  </a:cubicBezTo>
                  <a:cubicBezTo>
                    <a:pt x="12" y="33"/>
                    <a:pt x="12" y="35"/>
                    <a:pt x="13" y="36"/>
                  </a:cubicBezTo>
                  <a:cubicBezTo>
                    <a:pt x="14" y="37"/>
                    <a:pt x="15" y="37"/>
                    <a:pt x="16" y="37"/>
                  </a:cubicBezTo>
                  <a:cubicBezTo>
                    <a:pt x="16" y="38"/>
                    <a:pt x="16" y="38"/>
                    <a:pt x="16" y="39"/>
                  </a:cubicBezTo>
                  <a:cubicBezTo>
                    <a:pt x="16" y="40"/>
                    <a:pt x="16" y="41"/>
                    <a:pt x="17" y="42"/>
                  </a:cubicBezTo>
                  <a:cubicBezTo>
                    <a:pt x="18" y="42"/>
                    <a:pt x="19" y="43"/>
                    <a:pt x="20" y="43"/>
                  </a:cubicBezTo>
                  <a:cubicBezTo>
                    <a:pt x="20" y="43"/>
                    <a:pt x="20" y="43"/>
                    <a:pt x="21" y="43"/>
                  </a:cubicBezTo>
                  <a:cubicBezTo>
                    <a:pt x="21" y="43"/>
                    <a:pt x="21" y="43"/>
                    <a:pt x="21" y="43"/>
                  </a:cubicBezTo>
                  <a:cubicBezTo>
                    <a:pt x="21" y="44"/>
                    <a:pt x="21" y="45"/>
                    <a:pt x="22" y="46"/>
                  </a:cubicBezTo>
                  <a:cubicBezTo>
                    <a:pt x="23" y="47"/>
                    <a:pt x="24" y="47"/>
                    <a:pt x="25" y="47"/>
                  </a:cubicBezTo>
                  <a:cubicBezTo>
                    <a:pt x="26" y="47"/>
                    <a:pt x="27" y="47"/>
                    <a:pt x="27" y="46"/>
                  </a:cubicBezTo>
                  <a:cubicBezTo>
                    <a:pt x="27" y="47"/>
                    <a:pt x="28" y="48"/>
                    <a:pt x="28" y="49"/>
                  </a:cubicBezTo>
                  <a:cubicBezTo>
                    <a:pt x="29" y="49"/>
                    <a:pt x="30" y="50"/>
                    <a:pt x="31" y="50"/>
                  </a:cubicBezTo>
                  <a:cubicBezTo>
                    <a:pt x="32" y="50"/>
                    <a:pt x="33" y="49"/>
                    <a:pt x="34" y="49"/>
                  </a:cubicBezTo>
                  <a:cubicBezTo>
                    <a:pt x="36" y="46"/>
                    <a:pt x="36" y="46"/>
                    <a:pt x="36" y="46"/>
                  </a:cubicBezTo>
                  <a:cubicBezTo>
                    <a:pt x="37" y="48"/>
                    <a:pt x="37" y="48"/>
                    <a:pt x="37" y="48"/>
                  </a:cubicBezTo>
                  <a:cubicBezTo>
                    <a:pt x="38" y="48"/>
                    <a:pt x="39" y="49"/>
                    <a:pt x="40" y="49"/>
                  </a:cubicBezTo>
                  <a:cubicBezTo>
                    <a:pt x="41" y="49"/>
                    <a:pt x="42" y="48"/>
                    <a:pt x="43" y="48"/>
                  </a:cubicBezTo>
                  <a:cubicBezTo>
                    <a:pt x="44" y="47"/>
                    <a:pt x="44" y="46"/>
                    <a:pt x="44" y="45"/>
                  </a:cubicBezTo>
                  <a:cubicBezTo>
                    <a:pt x="45" y="46"/>
                    <a:pt x="46" y="46"/>
                    <a:pt x="46" y="46"/>
                  </a:cubicBezTo>
                  <a:cubicBezTo>
                    <a:pt x="48" y="46"/>
                    <a:pt x="49" y="46"/>
                    <a:pt x="49" y="45"/>
                  </a:cubicBezTo>
                  <a:cubicBezTo>
                    <a:pt x="50" y="44"/>
                    <a:pt x="51" y="43"/>
                    <a:pt x="50" y="42"/>
                  </a:cubicBezTo>
                  <a:cubicBezTo>
                    <a:pt x="51" y="42"/>
                    <a:pt x="51" y="42"/>
                    <a:pt x="52" y="42"/>
                  </a:cubicBezTo>
                  <a:cubicBezTo>
                    <a:pt x="53" y="42"/>
                    <a:pt x="54" y="42"/>
                    <a:pt x="55" y="41"/>
                  </a:cubicBezTo>
                  <a:cubicBezTo>
                    <a:pt x="56" y="40"/>
                    <a:pt x="56" y="38"/>
                    <a:pt x="55" y="36"/>
                  </a:cubicBezTo>
                  <a:cubicBezTo>
                    <a:pt x="56" y="36"/>
                    <a:pt x="57" y="36"/>
                    <a:pt x="58" y="35"/>
                  </a:cubicBezTo>
                  <a:cubicBezTo>
                    <a:pt x="59" y="34"/>
                    <a:pt x="60" y="32"/>
                    <a:pt x="59" y="30"/>
                  </a:cubicBezTo>
                  <a:cubicBezTo>
                    <a:pt x="60" y="29"/>
                    <a:pt x="61" y="28"/>
                    <a:pt x="62" y="28"/>
                  </a:cubicBezTo>
                  <a:cubicBezTo>
                    <a:pt x="63" y="26"/>
                    <a:pt x="65" y="24"/>
                    <a:pt x="66" y="24"/>
                  </a:cubicBezTo>
                  <a:cubicBezTo>
                    <a:pt x="67" y="23"/>
                    <a:pt x="69" y="22"/>
                    <a:pt x="70" y="22"/>
                  </a:cubicBezTo>
                  <a:cubicBezTo>
                    <a:pt x="71" y="21"/>
                    <a:pt x="71" y="21"/>
                    <a:pt x="71" y="21"/>
                  </a:cubicBezTo>
                  <a:lnTo>
                    <a:pt x="62" y="0"/>
                  </a:lnTo>
                  <a:close/>
                  <a:moveTo>
                    <a:pt x="17" y="35"/>
                  </a:moveTo>
                  <a:cubicBezTo>
                    <a:pt x="17" y="35"/>
                    <a:pt x="16" y="35"/>
                    <a:pt x="16" y="35"/>
                  </a:cubicBezTo>
                  <a:cubicBezTo>
                    <a:pt x="16" y="35"/>
                    <a:pt x="15" y="35"/>
                    <a:pt x="15" y="35"/>
                  </a:cubicBezTo>
                  <a:cubicBezTo>
                    <a:pt x="14" y="34"/>
                    <a:pt x="14" y="34"/>
                    <a:pt x="14" y="34"/>
                  </a:cubicBezTo>
                  <a:cubicBezTo>
                    <a:pt x="14" y="33"/>
                    <a:pt x="14" y="33"/>
                    <a:pt x="14" y="33"/>
                  </a:cubicBezTo>
                  <a:cubicBezTo>
                    <a:pt x="14" y="33"/>
                    <a:pt x="14" y="32"/>
                    <a:pt x="15" y="32"/>
                  </a:cubicBezTo>
                  <a:cubicBezTo>
                    <a:pt x="23" y="23"/>
                    <a:pt x="23" y="23"/>
                    <a:pt x="23" y="23"/>
                  </a:cubicBezTo>
                  <a:cubicBezTo>
                    <a:pt x="23" y="23"/>
                    <a:pt x="24" y="23"/>
                    <a:pt x="24" y="23"/>
                  </a:cubicBezTo>
                  <a:cubicBezTo>
                    <a:pt x="25" y="23"/>
                    <a:pt x="26" y="23"/>
                    <a:pt x="26" y="23"/>
                  </a:cubicBezTo>
                  <a:cubicBezTo>
                    <a:pt x="26" y="24"/>
                    <a:pt x="26" y="24"/>
                    <a:pt x="26" y="25"/>
                  </a:cubicBezTo>
                  <a:cubicBezTo>
                    <a:pt x="26" y="25"/>
                    <a:pt x="26" y="26"/>
                    <a:pt x="26" y="26"/>
                  </a:cubicBezTo>
                  <a:cubicBezTo>
                    <a:pt x="18" y="35"/>
                    <a:pt x="18" y="35"/>
                    <a:pt x="18" y="35"/>
                  </a:cubicBezTo>
                  <a:cubicBezTo>
                    <a:pt x="17" y="35"/>
                    <a:pt x="17" y="35"/>
                    <a:pt x="17" y="35"/>
                  </a:cubicBezTo>
                  <a:close/>
                  <a:moveTo>
                    <a:pt x="21" y="40"/>
                  </a:moveTo>
                  <a:cubicBezTo>
                    <a:pt x="20" y="41"/>
                    <a:pt x="19" y="41"/>
                    <a:pt x="18" y="40"/>
                  </a:cubicBezTo>
                  <a:cubicBezTo>
                    <a:pt x="18" y="40"/>
                    <a:pt x="18" y="39"/>
                    <a:pt x="18" y="39"/>
                  </a:cubicBezTo>
                  <a:cubicBezTo>
                    <a:pt x="18" y="38"/>
                    <a:pt x="18" y="38"/>
                    <a:pt x="18" y="37"/>
                  </a:cubicBezTo>
                  <a:cubicBezTo>
                    <a:pt x="19" y="37"/>
                    <a:pt x="19" y="37"/>
                    <a:pt x="19" y="37"/>
                  </a:cubicBezTo>
                  <a:cubicBezTo>
                    <a:pt x="27" y="29"/>
                    <a:pt x="27" y="29"/>
                    <a:pt x="27" y="29"/>
                  </a:cubicBezTo>
                  <a:cubicBezTo>
                    <a:pt x="27" y="29"/>
                    <a:pt x="28" y="28"/>
                    <a:pt x="28" y="28"/>
                  </a:cubicBezTo>
                  <a:cubicBezTo>
                    <a:pt x="29" y="28"/>
                    <a:pt x="29" y="29"/>
                    <a:pt x="30" y="29"/>
                  </a:cubicBezTo>
                  <a:cubicBezTo>
                    <a:pt x="30" y="30"/>
                    <a:pt x="30" y="31"/>
                    <a:pt x="30" y="32"/>
                  </a:cubicBezTo>
                  <a:cubicBezTo>
                    <a:pt x="23" y="38"/>
                    <a:pt x="23" y="38"/>
                    <a:pt x="23" y="38"/>
                  </a:cubicBezTo>
                  <a:lnTo>
                    <a:pt x="21" y="40"/>
                  </a:lnTo>
                  <a:close/>
                  <a:moveTo>
                    <a:pt x="26" y="44"/>
                  </a:moveTo>
                  <a:cubicBezTo>
                    <a:pt x="26" y="45"/>
                    <a:pt x="24" y="45"/>
                    <a:pt x="23" y="44"/>
                  </a:cubicBezTo>
                  <a:cubicBezTo>
                    <a:pt x="23" y="44"/>
                    <a:pt x="23" y="43"/>
                    <a:pt x="23" y="43"/>
                  </a:cubicBezTo>
                  <a:cubicBezTo>
                    <a:pt x="23" y="42"/>
                    <a:pt x="23" y="42"/>
                    <a:pt x="23" y="41"/>
                  </a:cubicBezTo>
                  <a:cubicBezTo>
                    <a:pt x="28" y="37"/>
                    <a:pt x="28" y="37"/>
                    <a:pt x="28" y="37"/>
                  </a:cubicBezTo>
                  <a:cubicBezTo>
                    <a:pt x="32" y="33"/>
                    <a:pt x="32" y="33"/>
                    <a:pt x="32" y="33"/>
                  </a:cubicBezTo>
                  <a:cubicBezTo>
                    <a:pt x="32" y="33"/>
                    <a:pt x="33" y="32"/>
                    <a:pt x="33" y="32"/>
                  </a:cubicBezTo>
                  <a:cubicBezTo>
                    <a:pt x="34" y="32"/>
                    <a:pt x="34" y="33"/>
                    <a:pt x="35" y="33"/>
                  </a:cubicBezTo>
                  <a:cubicBezTo>
                    <a:pt x="35" y="33"/>
                    <a:pt x="35" y="34"/>
                    <a:pt x="35" y="34"/>
                  </a:cubicBezTo>
                  <a:cubicBezTo>
                    <a:pt x="35" y="35"/>
                    <a:pt x="35" y="36"/>
                    <a:pt x="35" y="36"/>
                  </a:cubicBezTo>
                  <a:cubicBezTo>
                    <a:pt x="30" y="40"/>
                    <a:pt x="30" y="40"/>
                    <a:pt x="30" y="40"/>
                  </a:cubicBezTo>
                  <a:lnTo>
                    <a:pt x="26" y="44"/>
                  </a:lnTo>
                  <a:close/>
                  <a:moveTo>
                    <a:pt x="41" y="39"/>
                  </a:moveTo>
                  <a:cubicBezTo>
                    <a:pt x="35" y="45"/>
                    <a:pt x="35" y="45"/>
                    <a:pt x="35" y="45"/>
                  </a:cubicBezTo>
                  <a:cubicBezTo>
                    <a:pt x="33" y="47"/>
                    <a:pt x="33" y="47"/>
                    <a:pt x="33" y="47"/>
                  </a:cubicBezTo>
                  <a:cubicBezTo>
                    <a:pt x="32" y="48"/>
                    <a:pt x="31" y="48"/>
                    <a:pt x="30" y="47"/>
                  </a:cubicBezTo>
                  <a:cubicBezTo>
                    <a:pt x="29" y="47"/>
                    <a:pt x="29" y="46"/>
                    <a:pt x="29" y="46"/>
                  </a:cubicBezTo>
                  <a:cubicBezTo>
                    <a:pt x="29" y="45"/>
                    <a:pt x="29" y="45"/>
                    <a:pt x="30" y="44"/>
                  </a:cubicBezTo>
                  <a:cubicBezTo>
                    <a:pt x="32" y="42"/>
                    <a:pt x="32" y="42"/>
                    <a:pt x="32" y="42"/>
                  </a:cubicBezTo>
                  <a:cubicBezTo>
                    <a:pt x="38" y="36"/>
                    <a:pt x="38" y="36"/>
                    <a:pt x="38" y="36"/>
                  </a:cubicBezTo>
                  <a:cubicBezTo>
                    <a:pt x="39" y="35"/>
                    <a:pt x="39" y="35"/>
                    <a:pt x="40" y="35"/>
                  </a:cubicBezTo>
                  <a:cubicBezTo>
                    <a:pt x="40" y="35"/>
                    <a:pt x="41" y="35"/>
                    <a:pt x="41" y="36"/>
                  </a:cubicBezTo>
                  <a:cubicBezTo>
                    <a:pt x="41" y="36"/>
                    <a:pt x="42" y="37"/>
                    <a:pt x="42" y="37"/>
                  </a:cubicBezTo>
                  <a:cubicBezTo>
                    <a:pt x="42" y="38"/>
                    <a:pt x="41" y="38"/>
                    <a:pt x="41" y="39"/>
                  </a:cubicBezTo>
                  <a:close/>
                  <a:moveTo>
                    <a:pt x="65" y="21"/>
                  </a:moveTo>
                  <a:cubicBezTo>
                    <a:pt x="63" y="22"/>
                    <a:pt x="61" y="24"/>
                    <a:pt x="60" y="26"/>
                  </a:cubicBezTo>
                  <a:cubicBezTo>
                    <a:pt x="59" y="26"/>
                    <a:pt x="58" y="27"/>
                    <a:pt x="57" y="28"/>
                  </a:cubicBezTo>
                  <a:cubicBezTo>
                    <a:pt x="50" y="21"/>
                    <a:pt x="50" y="21"/>
                    <a:pt x="50" y="21"/>
                  </a:cubicBezTo>
                  <a:cubicBezTo>
                    <a:pt x="49" y="20"/>
                    <a:pt x="48" y="19"/>
                    <a:pt x="47" y="19"/>
                  </a:cubicBezTo>
                  <a:cubicBezTo>
                    <a:pt x="47" y="19"/>
                    <a:pt x="46" y="19"/>
                    <a:pt x="44" y="18"/>
                  </a:cubicBezTo>
                  <a:cubicBezTo>
                    <a:pt x="42" y="16"/>
                    <a:pt x="42" y="15"/>
                    <a:pt x="42" y="15"/>
                  </a:cubicBezTo>
                  <a:cubicBezTo>
                    <a:pt x="41" y="12"/>
                    <a:pt x="41" y="12"/>
                    <a:pt x="41" y="12"/>
                  </a:cubicBezTo>
                  <a:cubicBezTo>
                    <a:pt x="41" y="13"/>
                    <a:pt x="41" y="13"/>
                    <a:pt x="41" y="13"/>
                  </a:cubicBezTo>
                  <a:cubicBezTo>
                    <a:pt x="41" y="12"/>
                    <a:pt x="41" y="12"/>
                    <a:pt x="41" y="12"/>
                  </a:cubicBezTo>
                  <a:cubicBezTo>
                    <a:pt x="39" y="14"/>
                    <a:pt x="39" y="14"/>
                    <a:pt x="39" y="14"/>
                  </a:cubicBezTo>
                  <a:cubicBezTo>
                    <a:pt x="37" y="15"/>
                    <a:pt x="35" y="17"/>
                    <a:pt x="34" y="18"/>
                  </a:cubicBezTo>
                  <a:cubicBezTo>
                    <a:pt x="33" y="18"/>
                    <a:pt x="32" y="19"/>
                    <a:pt x="31" y="19"/>
                  </a:cubicBezTo>
                  <a:cubicBezTo>
                    <a:pt x="30" y="19"/>
                    <a:pt x="29" y="19"/>
                    <a:pt x="28" y="18"/>
                  </a:cubicBezTo>
                  <a:cubicBezTo>
                    <a:pt x="27" y="18"/>
                    <a:pt x="27" y="17"/>
                    <a:pt x="26" y="16"/>
                  </a:cubicBezTo>
                  <a:cubicBezTo>
                    <a:pt x="26" y="16"/>
                    <a:pt x="27" y="15"/>
                    <a:pt x="27" y="15"/>
                  </a:cubicBezTo>
                  <a:cubicBezTo>
                    <a:pt x="27" y="15"/>
                    <a:pt x="27" y="15"/>
                    <a:pt x="27" y="15"/>
                  </a:cubicBezTo>
                  <a:cubicBezTo>
                    <a:pt x="29" y="13"/>
                    <a:pt x="33" y="10"/>
                    <a:pt x="37" y="7"/>
                  </a:cubicBezTo>
                  <a:cubicBezTo>
                    <a:pt x="38" y="5"/>
                    <a:pt x="40" y="4"/>
                    <a:pt x="41" y="4"/>
                  </a:cubicBezTo>
                  <a:cubicBezTo>
                    <a:pt x="41" y="4"/>
                    <a:pt x="44" y="5"/>
                    <a:pt x="45" y="5"/>
                  </a:cubicBezTo>
                  <a:cubicBezTo>
                    <a:pt x="49" y="7"/>
                    <a:pt x="52" y="7"/>
                    <a:pt x="53" y="7"/>
                  </a:cubicBezTo>
                  <a:cubicBezTo>
                    <a:pt x="56" y="7"/>
                    <a:pt x="59" y="6"/>
                    <a:pt x="60" y="5"/>
                  </a:cubicBezTo>
                  <a:cubicBezTo>
                    <a:pt x="67" y="20"/>
                    <a:pt x="67" y="20"/>
                    <a:pt x="67" y="20"/>
                  </a:cubicBezTo>
                  <a:cubicBezTo>
                    <a:pt x="66" y="20"/>
                    <a:pt x="65" y="21"/>
                    <a:pt x="65" y="21"/>
                  </a:cubicBezTo>
                  <a:close/>
                </a:path>
              </a:pathLst>
            </a:custGeom>
            <a:solidFill>
              <a:schemeClr val="bg1"/>
            </a:solidFill>
            <a:ln>
              <a:noFill/>
            </a:ln>
          </p:spPr>
          <p:txBody>
            <a:bodyPr vert="horz" wrap="square" lIns="91440" tIns="45720" rIns="91440" bIns="45720" numCol="1" anchor="t" anchorCtr="0" compatLnSpc="1"/>
            <a:lstStyle/>
            <a:p>
              <a:pPr>
                <a:lnSpc>
                  <a:spcPct val="150000"/>
                </a:lnSpc>
              </a:pPr>
              <a:endParaRPr lang="en-US" sz="1400">
                <a:latin typeface="Arial" panose="020B0604020202020204" pitchFamily="34" charset="0"/>
                <a:cs typeface="+mn-ea"/>
                <a:sym typeface="Arial" panose="020B0604020202020204" pitchFamily="34" charset="0"/>
              </a:endParaRPr>
            </a:p>
          </p:txBody>
        </p:sp>
      </p:grpSp>
      <p:sp>
        <p:nvSpPr>
          <p:cNvPr id="40" name="MH_Entry_1"/>
          <p:cNvSpPr/>
          <p:nvPr>
            <p:custDataLst>
              <p:tags r:id="rId1"/>
            </p:custDataLst>
          </p:nvPr>
        </p:nvSpPr>
        <p:spPr>
          <a:xfrm>
            <a:off x="688441" y="604581"/>
            <a:ext cx="3224192"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600" noProof="1">
                <a:solidFill>
                  <a:srgbClr val="C00000"/>
                </a:solidFill>
                <a:latin typeface="Arial" panose="020B0604020202020204" pitchFamily="34" charset="0"/>
                <a:cs typeface="+mn-ea"/>
                <a:sym typeface="Arial" panose="020B0604020202020204" pitchFamily="34" charset="0"/>
              </a:rPr>
              <a:t>什么是电？</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wipe(left)">
                                      <p:cBhvr>
                                        <p:cTn id="11" dur="500"/>
                                        <p:tgtEl>
                                          <p:spTgt spid="79"/>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ipe(right)">
                                      <p:cBhvr>
                                        <p:cTn id="15" dur="500"/>
                                        <p:tgtEl>
                                          <p:spTgt spid="74"/>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wipe(right)">
                                      <p:cBhvr>
                                        <p:cTn id="1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1607" y="172994"/>
            <a:ext cx="4588104" cy="4588104"/>
          </a:xfrm>
          <a:prstGeom prst="rect">
            <a:avLst/>
          </a:prstGeom>
        </p:spPr>
      </p:pic>
      <p:pic>
        <p:nvPicPr>
          <p:cNvPr id="16" name="图片 15"/>
          <p:cNvPicPr>
            <a:picLocks noChangeAspect="1"/>
          </p:cNvPicPr>
          <p:nvPr/>
        </p:nvPicPr>
        <p:blipFill rotWithShape="1">
          <a:blip r:embed="rId5">
            <a:extLst>
              <a:ext uri="{28A0092B-C50C-407E-A947-70E740481C1C}">
                <a14:useLocalDpi xmlns:a14="http://schemas.microsoft.com/office/drawing/2010/main" val="0"/>
              </a:ext>
            </a:extLst>
          </a:blip>
          <a:srcRect l="66918" t="41548" r="5304" b="11550"/>
          <a:stretch>
            <a:fillRect/>
          </a:stretch>
        </p:blipFill>
        <p:spPr>
          <a:xfrm>
            <a:off x="519261" y="404132"/>
            <a:ext cx="3386294" cy="3213267"/>
          </a:xfrm>
          <a:prstGeom prst="rect">
            <a:avLst/>
          </a:prstGeom>
        </p:spPr>
      </p:pic>
      <p:sp>
        <p:nvSpPr>
          <p:cNvPr id="27" name="MH_Entry_1"/>
          <p:cNvSpPr/>
          <p:nvPr>
            <p:custDataLst>
              <p:tags r:id="rId1"/>
            </p:custDataLst>
          </p:nvPr>
        </p:nvSpPr>
        <p:spPr>
          <a:xfrm>
            <a:off x="4303599" y="3552484"/>
            <a:ext cx="3466306" cy="83099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5400" b="1" noProof="1">
                <a:solidFill>
                  <a:srgbClr val="C00000"/>
                </a:solidFill>
                <a:latin typeface="Arial" panose="020B0604020202020204" pitchFamily="34" charset="0"/>
                <a:cs typeface="+mn-ea"/>
                <a:sym typeface="Arial" panose="020B0604020202020204" pitchFamily="34" charset="0"/>
              </a:rPr>
              <a:t>电的危害</a:t>
            </a:r>
          </a:p>
        </p:txBody>
      </p:sp>
      <p:sp>
        <p:nvSpPr>
          <p:cNvPr id="2" name="文本框 1"/>
          <p:cNvSpPr txBox="1"/>
          <p:nvPr/>
        </p:nvSpPr>
        <p:spPr>
          <a:xfrm>
            <a:off x="1735930" y="1333988"/>
            <a:ext cx="1441420" cy="1446550"/>
          </a:xfrm>
          <a:prstGeom prst="rect">
            <a:avLst/>
          </a:prstGeom>
          <a:noFill/>
        </p:spPr>
        <p:txBody>
          <a:bodyPr wrap="none" rtlCol="0">
            <a:spAutoFit/>
          </a:bodyPr>
          <a:lstStyle/>
          <a:p>
            <a:r>
              <a:rPr lang="en-US" altLang="zh-CN" sz="8800" dirty="0">
                <a:solidFill>
                  <a:srgbClr val="C00000"/>
                </a:solidFill>
                <a:latin typeface="Arial" panose="020B0604020202020204" pitchFamily="34" charset="0"/>
                <a:cs typeface="+mn-ea"/>
                <a:sym typeface="Arial" panose="020B0604020202020204" pitchFamily="34" charset="0"/>
              </a:rPr>
              <a:t>02</a:t>
            </a:r>
            <a:endParaRPr lang="zh-CN" altLang="en-US" sz="8800" dirty="0">
              <a:solidFill>
                <a:srgbClr val="C00000"/>
              </a:solidFill>
              <a:latin typeface="Arial" panose="020B0604020202020204" pitchFamily="34" charset="0"/>
              <a:cs typeface="+mn-ea"/>
              <a:sym typeface="Arial" panose="020B0604020202020204" pitchFamily="34" charset="0"/>
            </a:endParaRPr>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14369" y="404132"/>
            <a:ext cx="2376406" cy="23764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5"/>
          <p:cNvSpPr txBox="1"/>
          <p:nvPr/>
        </p:nvSpPr>
        <p:spPr>
          <a:xfrm>
            <a:off x="3331701" y="1145368"/>
            <a:ext cx="5749445" cy="400110"/>
          </a:xfrm>
          <a:prstGeom prst="rect">
            <a:avLst/>
          </a:prstGeom>
          <a:noFill/>
        </p:spPr>
        <p:txBody>
          <a:bodyPr wrap="square" rtlCol="0">
            <a:spAutoFit/>
          </a:bodyPr>
          <a:lstStyle/>
          <a:p>
            <a:pPr>
              <a:spcBef>
                <a:spcPct val="20000"/>
              </a:spcBef>
            </a:pPr>
            <a:r>
              <a:rPr lang="zh-CN" altLang="en-US" sz="2000" b="1" dirty="0">
                <a:solidFill>
                  <a:schemeClr val="accent2">
                    <a:lumMod val="50000"/>
                  </a:schemeClr>
                </a:solidFill>
                <a:latin typeface="Arial" panose="020B0604020202020204" pitchFamily="34" charset="0"/>
                <a:cs typeface="+mn-ea"/>
                <a:sym typeface="Arial" panose="020B0604020202020204" pitchFamily="34" charset="0"/>
              </a:rPr>
              <a:t>电的危害主要分两种</a:t>
            </a:r>
            <a:r>
              <a:rPr lang="en-US" altLang="zh-CN" sz="2000" b="1" dirty="0">
                <a:solidFill>
                  <a:schemeClr val="accent2">
                    <a:lumMod val="50000"/>
                  </a:schemeClr>
                </a:solidFill>
                <a:latin typeface="Arial" panose="020B0604020202020204" pitchFamily="34" charset="0"/>
                <a:cs typeface="+mn-ea"/>
                <a:sym typeface="Arial" panose="020B0604020202020204" pitchFamily="34" charset="0"/>
              </a:rPr>
              <a:t>: </a:t>
            </a:r>
            <a:r>
              <a:rPr lang="zh-CN" altLang="en-US" sz="2000" b="1" dirty="0">
                <a:solidFill>
                  <a:schemeClr val="accent2">
                    <a:lumMod val="50000"/>
                  </a:schemeClr>
                </a:solidFill>
                <a:latin typeface="Arial" panose="020B0604020202020204" pitchFamily="34" charset="0"/>
                <a:cs typeface="+mn-ea"/>
                <a:sym typeface="Arial" panose="020B0604020202020204" pitchFamily="34" charset="0"/>
              </a:rPr>
              <a:t>一、电器火灾二、人身触电</a:t>
            </a:r>
            <a:endParaRPr lang="en-US" altLang="zh-CN" sz="2000" b="1" dirty="0">
              <a:solidFill>
                <a:schemeClr val="accent2">
                  <a:lumMod val="50000"/>
                </a:schemeClr>
              </a:solidFill>
              <a:latin typeface="Arial" panose="020B0604020202020204" pitchFamily="34" charset="0"/>
              <a:cs typeface="+mn-ea"/>
              <a:sym typeface="Arial" panose="020B0604020202020204" pitchFamily="34" charset="0"/>
            </a:endParaRPr>
          </a:p>
        </p:txBody>
      </p:sp>
      <p:grpSp>
        <p:nvGrpSpPr>
          <p:cNvPr id="39" name="组合 38"/>
          <p:cNvGrpSpPr/>
          <p:nvPr/>
        </p:nvGrpSpPr>
        <p:grpSpPr>
          <a:xfrm>
            <a:off x="6716030" y="2282347"/>
            <a:ext cx="4730234" cy="1687536"/>
            <a:chOff x="1047751" y="3562350"/>
            <a:chExt cx="2005693" cy="1687536"/>
          </a:xfrm>
        </p:grpSpPr>
        <p:sp>
          <p:nvSpPr>
            <p:cNvPr id="40" name="矩形 39"/>
            <p:cNvSpPr/>
            <p:nvPr/>
          </p:nvSpPr>
          <p:spPr>
            <a:xfrm>
              <a:off x="1104900" y="3562350"/>
              <a:ext cx="1523533" cy="42729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mn-ea"/>
                <a:sym typeface="Arial" panose="020B0604020202020204" pitchFamily="34" charset="0"/>
              </a:endParaRPr>
            </a:p>
          </p:txBody>
        </p:sp>
        <p:sp>
          <p:nvSpPr>
            <p:cNvPr id="41" name="文本框 40"/>
            <p:cNvSpPr txBox="1"/>
            <p:nvPr/>
          </p:nvSpPr>
          <p:spPr bwMode="auto">
            <a:xfrm>
              <a:off x="1047751" y="4141890"/>
              <a:ext cx="2005693" cy="110799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914400">
                <a:lnSpc>
                  <a:spcPct val="150000"/>
                </a:lnSpc>
              </a:pPr>
              <a:r>
                <a:rPr lang="zh-CN" altLang="en-US" sz="1100" dirty="0">
                  <a:solidFill>
                    <a:prstClr val="black">
                      <a:lumMod val="75000"/>
                      <a:lumOff val="25000"/>
                    </a:prstClr>
                  </a:solidFill>
                  <a:ea typeface="+mn-ea"/>
                  <a:cs typeface="+mn-ea"/>
                  <a:sym typeface="Arial" panose="020B0604020202020204" pitchFamily="34" charset="0"/>
                </a:rPr>
                <a:t>一般是指由于电气线路、用电设备、器具以及供配电设备出现故障性释放的热能；如高温、电弧、电火花以及非故障性释放的能量；如电热器具的炽热表面，在具备燃烧条件下引燃本体或其他可燃物而造成的火灾，也包括由雷电和静电引起的火灾</a:t>
              </a:r>
              <a:endParaRPr lang="en-US" altLang="zh-CN" sz="1100" dirty="0">
                <a:solidFill>
                  <a:prstClr val="black">
                    <a:lumMod val="75000"/>
                    <a:lumOff val="25000"/>
                  </a:prstClr>
                </a:solidFill>
                <a:ea typeface="+mn-ea"/>
                <a:cs typeface="+mn-ea"/>
                <a:sym typeface="Arial" panose="020B0604020202020204" pitchFamily="34" charset="0"/>
              </a:endParaRPr>
            </a:p>
          </p:txBody>
        </p:sp>
        <p:sp>
          <p:nvSpPr>
            <p:cNvPr id="42" name="文本框 24"/>
            <p:cNvSpPr txBox="1">
              <a:spLocks noChangeArrowheads="1"/>
            </p:cNvSpPr>
            <p:nvPr/>
          </p:nvSpPr>
          <p:spPr bwMode="auto">
            <a:xfrm>
              <a:off x="1136544" y="3562350"/>
              <a:ext cx="13056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dirty="0">
                  <a:solidFill>
                    <a:schemeClr val="bg1"/>
                  </a:solidFill>
                  <a:latin typeface="Arial" panose="020B0604020202020204" pitchFamily="34" charset="0"/>
                  <a:ea typeface="+mn-ea"/>
                  <a:cs typeface="+mn-ea"/>
                  <a:sym typeface="Arial" panose="020B0604020202020204" pitchFamily="34" charset="0"/>
                </a:rPr>
                <a:t>一、电气火灾</a:t>
              </a:r>
              <a:endParaRPr lang="id-ID" altLang="zh-CN" sz="2000" b="1" spc="300" dirty="0">
                <a:solidFill>
                  <a:schemeClr val="bg1"/>
                </a:solidFill>
                <a:latin typeface="Arial" panose="020B0604020202020204" pitchFamily="34" charset="0"/>
                <a:ea typeface="+mn-ea"/>
                <a:cs typeface="+mn-ea"/>
                <a:sym typeface="Arial" panose="020B0604020202020204" pitchFamily="34" charset="0"/>
              </a:endParaRPr>
            </a:p>
          </p:txBody>
        </p:sp>
      </p:grpSp>
      <p:grpSp>
        <p:nvGrpSpPr>
          <p:cNvPr id="43" name="组合 42"/>
          <p:cNvGrpSpPr/>
          <p:nvPr/>
        </p:nvGrpSpPr>
        <p:grpSpPr>
          <a:xfrm>
            <a:off x="6775663" y="4023772"/>
            <a:ext cx="4610966" cy="1568340"/>
            <a:chOff x="1073691" y="3562350"/>
            <a:chExt cx="2005694" cy="1568340"/>
          </a:xfrm>
        </p:grpSpPr>
        <p:sp>
          <p:nvSpPr>
            <p:cNvPr id="44" name="矩形 43"/>
            <p:cNvSpPr/>
            <p:nvPr/>
          </p:nvSpPr>
          <p:spPr>
            <a:xfrm>
              <a:off x="1104900" y="3562350"/>
              <a:ext cx="1523533" cy="42729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mn-ea"/>
                <a:sym typeface="Arial" panose="020B0604020202020204" pitchFamily="34" charset="0"/>
              </a:endParaRPr>
            </a:p>
          </p:txBody>
        </p:sp>
        <p:sp>
          <p:nvSpPr>
            <p:cNvPr id="45" name="文本框 44"/>
            <p:cNvSpPr txBox="1"/>
            <p:nvPr/>
          </p:nvSpPr>
          <p:spPr bwMode="auto">
            <a:xfrm>
              <a:off x="1073691" y="4022694"/>
              <a:ext cx="2005694" cy="110799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914400">
                <a:lnSpc>
                  <a:spcPct val="150000"/>
                </a:lnSpc>
              </a:pPr>
              <a:r>
                <a:rPr lang="zh-CN" altLang="en-US" sz="1100" dirty="0">
                  <a:ea typeface="+mn-ea"/>
                  <a:cs typeface="+mn-ea"/>
                  <a:sym typeface="Arial" panose="020B0604020202020204" pitchFamily="34" charset="0"/>
                </a:rPr>
                <a:t>触电是电击伤的俗称，通常是指人体直接触及电源或高压电经过空气或其他导电介质传递电流通过人体时引起的组织损伤和功能障碍，重者发生心跳和呼吸骤停。超过</a:t>
              </a:r>
              <a:r>
                <a:rPr lang="en-US" altLang="zh-CN" sz="1100" dirty="0">
                  <a:ea typeface="+mn-ea"/>
                  <a:cs typeface="+mn-ea"/>
                  <a:sym typeface="Arial" panose="020B0604020202020204" pitchFamily="34" charset="0"/>
                </a:rPr>
                <a:t>1000V</a:t>
              </a:r>
              <a:r>
                <a:rPr lang="zh-CN" altLang="en-US" sz="1100" dirty="0">
                  <a:ea typeface="+mn-ea"/>
                  <a:cs typeface="+mn-ea"/>
                  <a:sym typeface="Arial" panose="020B0604020202020204" pitchFamily="34" charset="0"/>
                </a:rPr>
                <a:t>（伏）的高压电还可引起灼伤。闪电损伤（雷击）属于高压电损伤范畴。</a:t>
              </a:r>
              <a:endParaRPr lang="zh-CN" altLang="en-US" sz="1100" dirty="0">
                <a:solidFill>
                  <a:prstClr val="black">
                    <a:lumMod val="75000"/>
                    <a:lumOff val="25000"/>
                  </a:prstClr>
                </a:solidFill>
                <a:ea typeface="+mn-ea"/>
                <a:cs typeface="+mn-ea"/>
                <a:sym typeface="Arial" panose="020B0604020202020204" pitchFamily="34" charset="0"/>
              </a:endParaRPr>
            </a:p>
          </p:txBody>
        </p:sp>
        <p:sp>
          <p:nvSpPr>
            <p:cNvPr id="46" name="文本框 24"/>
            <p:cNvSpPr txBox="1">
              <a:spLocks noChangeArrowheads="1"/>
            </p:cNvSpPr>
            <p:nvPr/>
          </p:nvSpPr>
          <p:spPr bwMode="auto">
            <a:xfrm>
              <a:off x="1136545" y="3562350"/>
              <a:ext cx="13740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spc="300" dirty="0">
                  <a:solidFill>
                    <a:schemeClr val="bg1"/>
                  </a:solidFill>
                  <a:latin typeface="Arial" panose="020B0604020202020204" pitchFamily="34" charset="0"/>
                  <a:ea typeface="+mn-ea"/>
                  <a:cs typeface="+mn-ea"/>
                  <a:sym typeface="Arial" panose="020B0604020202020204" pitchFamily="34" charset="0"/>
                </a:rPr>
                <a:t>二、人身触电</a:t>
              </a:r>
              <a:endParaRPr lang="id-ID" altLang="zh-CN" sz="2000" b="1" spc="300" dirty="0">
                <a:solidFill>
                  <a:schemeClr val="bg1"/>
                </a:solidFill>
                <a:latin typeface="Arial" panose="020B0604020202020204" pitchFamily="34" charset="0"/>
                <a:ea typeface="+mn-ea"/>
                <a:cs typeface="+mn-ea"/>
                <a:sym typeface="Arial" panose="020B0604020202020204" pitchFamily="34" charset="0"/>
              </a:endParaRPr>
            </a:p>
          </p:txBody>
        </p:sp>
      </p:grpSp>
      <p:sp>
        <p:nvSpPr>
          <p:cNvPr id="26" name="MH_Entry_1"/>
          <p:cNvSpPr/>
          <p:nvPr>
            <p:custDataLst>
              <p:tags r:id="rId1"/>
            </p:custDataLst>
          </p:nvPr>
        </p:nvSpPr>
        <p:spPr>
          <a:xfrm>
            <a:off x="597377" y="377477"/>
            <a:ext cx="3224192"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3600" noProof="1">
                <a:solidFill>
                  <a:srgbClr val="C00000"/>
                </a:solidFill>
                <a:latin typeface="Arial" panose="020B0604020202020204" pitchFamily="34" charset="0"/>
                <a:cs typeface="+mn-ea"/>
                <a:sym typeface="Arial" panose="020B0604020202020204" pitchFamily="34" charset="0"/>
              </a:rPr>
              <a:t>电的危害</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95" y="1545478"/>
            <a:ext cx="4576919" cy="4576919"/>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2415" y="1897266"/>
            <a:ext cx="1929242" cy="19292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500"/>
                                        <p:tgtEl>
                                          <p:spTgt spid="39"/>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43"/>
          <p:cNvSpPr txBox="1"/>
          <p:nvPr/>
        </p:nvSpPr>
        <p:spPr>
          <a:xfrm>
            <a:off x="6894712" y="2621440"/>
            <a:ext cx="4724612" cy="396134"/>
          </a:xfrm>
          <a:prstGeom prst="rect">
            <a:avLst/>
          </a:prstGeom>
          <a:noFill/>
        </p:spPr>
        <p:txBody>
          <a:bodyPr wrap="square" rtlCol="0">
            <a:spAutoFit/>
          </a:bodyPr>
          <a:lstStyle/>
          <a:p>
            <a:pPr>
              <a:lnSpc>
                <a:spcPct val="120000"/>
              </a:lnSpc>
            </a:pPr>
            <a:r>
              <a:rPr lang="zh-CN" altLang="en-US" dirty="0">
                <a:latin typeface="Arial" panose="020B0604020202020204" pitchFamily="34" charset="0"/>
                <a:cs typeface="+mn-ea"/>
                <a:sym typeface="Arial" panose="020B0604020202020204" pitchFamily="34" charset="0"/>
              </a:rPr>
              <a:t>电器老化停止使用</a:t>
            </a:r>
          </a:p>
        </p:txBody>
      </p:sp>
      <p:sp>
        <p:nvSpPr>
          <p:cNvPr id="32" name="TextBox 44"/>
          <p:cNvSpPr txBox="1"/>
          <p:nvPr/>
        </p:nvSpPr>
        <p:spPr>
          <a:xfrm>
            <a:off x="6894712" y="3460211"/>
            <a:ext cx="4724612" cy="361637"/>
          </a:xfrm>
          <a:prstGeom prst="rect">
            <a:avLst/>
          </a:prstGeom>
          <a:noFill/>
        </p:spPr>
        <p:txBody>
          <a:bodyPr wrap="square" rtlCol="0">
            <a:spAutoFit/>
          </a:bodyPr>
          <a:lstStyle/>
          <a:p>
            <a:pPr algn="just" defTabSz="1562100" fontAlgn="base">
              <a:lnSpc>
                <a:spcPts val="2050"/>
              </a:lnSpc>
              <a:spcBef>
                <a:spcPct val="0"/>
              </a:spcBef>
              <a:spcAft>
                <a:spcPct val="0"/>
              </a:spcAft>
              <a:defRPr/>
            </a:pPr>
            <a:r>
              <a:rPr lang="zh-CN" altLang="en-US" dirty="0">
                <a:latin typeface="Arial" panose="020B0604020202020204" pitchFamily="34" charset="0"/>
                <a:cs typeface="+mn-ea"/>
                <a:sym typeface="Arial" panose="020B0604020202020204" pitchFamily="34" charset="0"/>
              </a:rPr>
              <a:t>电器附件不可堆放可燃物</a:t>
            </a:r>
            <a:endParaRPr lang="en-US" altLang="zh-CN" kern="0" dirty="0">
              <a:latin typeface="Arial" panose="020B0604020202020204" pitchFamily="34" charset="0"/>
              <a:cs typeface="+mn-ea"/>
              <a:sym typeface="Arial" panose="020B0604020202020204" pitchFamily="34" charset="0"/>
            </a:endParaRPr>
          </a:p>
        </p:txBody>
      </p:sp>
      <p:sp>
        <p:nvSpPr>
          <p:cNvPr id="33" name="TextBox 45"/>
          <p:cNvSpPr txBox="1"/>
          <p:nvPr/>
        </p:nvSpPr>
        <p:spPr>
          <a:xfrm>
            <a:off x="6894712" y="3997092"/>
            <a:ext cx="4724612" cy="873957"/>
          </a:xfrm>
          <a:prstGeom prst="rect">
            <a:avLst/>
          </a:prstGeom>
          <a:noFill/>
        </p:spPr>
        <p:txBody>
          <a:bodyPr wrap="square" rtlCol="0">
            <a:spAutoFit/>
          </a:bodyPr>
          <a:lstStyle/>
          <a:p>
            <a:pPr>
              <a:lnSpc>
                <a:spcPct val="150000"/>
              </a:lnSpc>
              <a:spcBef>
                <a:spcPct val="0"/>
              </a:spcBef>
            </a:pPr>
            <a:r>
              <a:rPr lang="zh-CN" altLang="en-US" dirty="0">
                <a:latin typeface="Arial" panose="020B0604020202020204" pitchFamily="34" charset="0"/>
                <a:cs typeface="+mn-ea"/>
                <a:sym typeface="Arial" panose="020B0604020202020204" pitchFamily="34" charset="0"/>
              </a:rPr>
              <a:t>当闻到烧胶皮、烧塑料的难闻气味时，应立即停电并检查电器是否故障 。</a:t>
            </a:r>
            <a:endParaRPr lang="en-US" altLang="zh-CN" dirty="0">
              <a:latin typeface="Arial" panose="020B0604020202020204" pitchFamily="34" charset="0"/>
              <a:cs typeface="+mn-ea"/>
              <a:sym typeface="Arial" panose="020B0604020202020204" pitchFamily="34" charset="0"/>
            </a:endParaRPr>
          </a:p>
        </p:txBody>
      </p:sp>
      <p:sp>
        <p:nvSpPr>
          <p:cNvPr id="34" name="TextBox 48"/>
          <p:cNvSpPr txBox="1"/>
          <p:nvPr/>
        </p:nvSpPr>
        <p:spPr>
          <a:xfrm>
            <a:off x="6894712" y="5100268"/>
            <a:ext cx="4724612" cy="458459"/>
          </a:xfrm>
          <a:prstGeom prst="rect">
            <a:avLst/>
          </a:prstGeom>
          <a:noFill/>
        </p:spPr>
        <p:txBody>
          <a:bodyPr wrap="square" rtlCol="0">
            <a:spAutoFit/>
          </a:bodyPr>
          <a:lstStyle/>
          <a:p>
            <a:pPr>
              <a:lnSpc>
                <a:spcPct val="150000"/>
              </a:lnSpc>
              <a:spcBef>
                <a:spcPct val="0"/>
              </a:spcBef>
            </a:pPr>
            <a:r>
              <a:rPr lang="zh-CN" altLang="en-US" dirty="0">
                <a:latin typeface="Arial" panose="020B0604020202020204" pitchFamily="34" charset="0"/>
                <a:cs typeface="+mn-ea"/>
                <a:sym typeface="Arial" panose="020B0604020202020204" pitchFamily="34" charset="0"/>
              </a:rPr>
              <a:t>电器接线要牢固，插头不能松动 </a:t>
            </a:r>
            <a:endParaRPr lang="en-US" altLang="zh-CN" dirty="0">
              <a:latin typeface="Arial" panose="020B0604020202020204" pitchFamily="34" charset="0"/>
              <a:cs typeface="+mn-ea"/>
              <a:sym typeface="Arial" panose="020B0604020202020204" pitchFamily="34" charset="0"/>
            </a:endParaRPr>
          </a:p>
        </p:txBody>
      </p:sp>
      <p:grpSp>
        <p:nvGrpSpPr>
          <p:cNvPr id="35" name="Группа 1"/>
          <p:cNvGrpSpPr/>
          <p:nvPr/>
        </p:nvGrpSpPr>
        <p:grpSpPr>
          <a:xfrm>
            <a:off x="6407998" y="2594254"/>
            <a:ext cx="460559" cy="460558"/>
            <a:chOff x="985792" y="1835321"/>
            <a:chExt cx="364673" cy="364672"/>
          </a:xfrm>
          <a:solidFill>
            <a:srgbClr val="01654B"/>
          </a:solidFill>
        </p:grpSpPr>
        <p:sp>
          <p:nvSpPr>
            <p:cNvPr id="36" name="Oval 93"/>
            <p:cNvSpPr/>
            <p:nvPr/>
          </p:nvSpPr>
          <p:spPr>
            <a:xfrm>
              <a:off x="985792" y="1835321"/>
              <a:ext cx="364673" cy="3646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cs typeface="+mn-ea"/>
                <a:sym typeface="Arial" panose="020B0604020202020204" pitchFamily="34" charset="0"/>
              </a:endParaRPr>
            </a:p>
          </p:txBody>
        </p:sp>
        <p:sp>
          <p:nvSpPr>
            <p:cNvPr id="37" name="TextBox 51"/>
            <p:cNvSpPr txBox="1"/>
            <p:nvPr/>
          </p:nvSpPr>
          <p:spPr>
            <a:xfrm>
              <a:off x="1049960" y="1890736"/>
              <a:ext cx="236338" cy="268069"/>
            </a:xfrm>
            <a:prstGeom prst="rect">
              <a:avLst/>
            </a:prstGeom>
            <a:noFill/>
          </p:spPr>
          <p:txBody>
            <a:bodyPr wrap="none" rtlCol="0">
              <a:spAutoFit/>
            </a:bodyPr>
            <a:lstStyle/>
            <a:p>
              <a:pPr algn="ctr"/>
              <a:r>
                <a:rPr lang="id-ID" sz="1600" b="1" dirty="0">
                  <a:solidFill>
                    <a:schemeClr val="bg1"/>
                  </a:solidFill>
                  <a:latin typeface="Arial" panose="020B0604020202020204" pitchFamily="34" charset="0"/>
                  <a:cs typeface="+mn-ea"/>
                  <a:sym typeface="Arial" panose="020B0604020202020204" pitchFamily="34" charset="0"/>
                </a:rPr>
                <a:t>1</a:t>
              </a:r>
            </a:p>
          </p:txBody>
        </p:sp>
      </p:grpSp>
      <p:grpSp>
        <p:nvGrpSpPr>
          <p:cNvPr id="38" name="Группа 3"/>
          <p:cNvGrpSpPr/>
          <p:nvPr/>
        </p:nvGrpSpPr>
        <p:grpSpPr>
          <a:xfrm>
            <a:off x="6407998" y="3399930"/>
            <a:ext cx="460559" cy="460558"/>
            <a:chOff x="985791" y="2389318"/>
            <a:chExt cx="364673" cy="364672"/>
          </a:xfrm>
          <a:solidFill>
            <a:srgbClr val="F5A124"/>
          </a:solidFill>
        </p:grpSpPr>
        <p:sp>
          <p:nvSpPr>
            <p:cNvPr id="39" name="Oval 53"/>
            <p:cNvSpPr/>
            <p:nvPr/>
          </p:nvSpPr>
          <p:spPr>
            <a:xfrm>
              <a:off x="985791" y="2389318"/>
              <a:ext cx="364673" cy="36467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cs typeface="+mn-ea"/>
                <a:sym typeface="Arial" panose="020B0604020202020204" pitchFamily="34" charset="0"/>
              </a:endParaRPr>
            </a:p>
          </p:txBody>
        </p:sp>
        <p:sp>
          <p:nvSpPr>
            <p:cNvPr id="40" name="TextBox 53"/>
            <p:cNvSpPr txBox="1"/>
            <p:nvPr/>
          </p:nvSpPr>
          <p:spPr>
            <a:xfrm>
              <a:off x="1049959" y="2444734"/>
              <a:ext cx="236338" cy="268069"/>
            </a:xfrm>
            <a:prstGeom prst="rect">
              <a:avLst/>
            </a:prstGeom>
            <a:noFill/>
          </p:spPr>
          <p:txBody>
            <a:bodyPr wrap="none" rtlCol="0">
              <a:spAutoFit/>
            </a:bodyPr>
            <a:lstStyle/>
            <a:p>
              <a:pPr algn="ctr"/>
              <a:r>
                <a:rPr lang="id-ID" sz="1600" b="1" dirty="0">
                  <a:solidFill>
                    <a:schemeClr val="bg1"/>
                  </a:solidFill>
                  <a:latin typeface="Arial" panose="020B0604020202020204" pitchFamily="34" charset="0"/>
                  <a:cs typeface="+mn-ea"/>
                  <a:sym typeface="Arial" panose="020B0604020202020204" pitchFamily="34" charset="0"/>
                </a:rPr>
                <a:t>2</a:t>
              </a:r>
            </a:p>
          </p:txBody>
        </p:sp>
      </p:grpSp>
      <p:grpSp>
        <p:nvGrpSpPr>
          <p:cNvPr id="41" name="Группа 4"/>
          <p:cNvGrpSpPr/>
          <p:nvPr/>
        </p:nvGrpSpPr>
        <p:grpSpPr>
          <a:xfrm>
            <a:off x="6407998" y="4201851"/>
            <a:ext cx="460559" cy="460558"/>
            <a:chOff x="979276" y="2940339"/>
            <a:chExt cx="364673" cy="364672"/>
          </a:xfrm>
          <a:solidFill>
            <a:srgbClr val="01654B"/>
          </a:solidFill>
        </p:grpSpPr>
        <p:sp>
          <p:nvSpPr>
            <p:cNvPr id="42" name="Oval 106"/>
            <p:cNvSpPr/>
            <p:nvPr/>
          </p:nvSpPr>
          <p:spPr>
            <a:xfrm>
              <a:off x="979276" y="2940339"/>
              <a:ext cx="364673" cy="3646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cs typeface="+mn-ea"/>
                <a:sym typeface="Arial" panose="020B0604020202020204" pitchFamily="34" charset="0"/>
              </a:endParaRPr>
            </a:p>
          </p:txBody>
        </p:sp>
        <p:sp>
          <p:nvSpPr>
            <p:cNvPr id="43" name="TextBox 55"/>
            <p:cNvSpPr txBox="1"/>
            <p:nvPr/>
          </p:nvSpPr>
          <p:spPr>
            <a:xfrm>
              <a:off x="1063834" y="2995755"/>
              <a:ext cx="236338" cy="268069"/>
            </a:xfrm>
            <a:prstGeom prst="rect">
              <a:avLst/>
            </a:prstGeom>
            <a:noFill/>
          </p:spPr>
          <p:txBody>
            <a:bodyPr wrap="none" rtlCol="0">
              <a:spAutoFit/>
            </a:bodyPr>
            <a:lstStyle/>
            <a:p>
              <a:pPr algn="ctr"/>
              <a:r>
                <a:rPr lang="id-ID" sz="1600" b="1" dirty="0">
                  <a:solidFill>
                    <a:schemeClr val="bg1"/>
                  </a:solidFill>
                  <a:latin typeface="Arial" panose="020B0604020202020204" pitchFamily="34" charset="0"/>
                  <a:cs typeface="+mn-ea"/>
                  <a:sym typeface="Arial" panose="020B0604020202020204" pitchFamily="34" charset="0"/>
                </a:rPr>
                <a:t>3</a:t>
              </a:r>
            </a:p>
          </p:txBody>
        </p:sp>
      </p:grpSp>
      <p:grpSp>
        <p:nvGrpSpPr>
          <p:cNvPr id="44" name="Группа 5"/>
          <p:cNvGrpSpPr/>
          <p:nvPr/>
        </p:nvGrpSpPr>
        <p:grpSpPr>
          <a:xfrm>
            <a:off x="6407998" y="5140410"/>
            <a:ext cx="460559" cy="460558"/>
            <a:chOff x="979275" y="3463141"/>
            <a:chExt cx="364673" cy="364672"/>
          </a:xfrm>
          <a:solidFill>
            <a:srgbClr val="F5A124"/>
          </a:solidFill>
        </p:grpSpPr>
        <p:sp>
          <p:nvSpPr>
            <p:cNvPr id="45" name="Oval 124"/>
            <p:cNvSpPr/>
            <p:nvPr/>
          </p:nvSpPr>
          <p:spPr>
            <a:xfrm>
              <a:off x="979275" y="3463141"/>
              <a:ext cx="364673" cy="36467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Arial" panose="020B0604020202020204" pitchFamily="34" charset="0"/>
                <a:cs typeface="+mn-ea"/>
                <a:sym typeface="Arial" panose="020B0604020202020204" pitchFamily="34" charset="0"/>
              </a:endParaRPr>
            </a:p>
          </p:txBody>
        </p:sp>
        <p:sp>
          <p:nvSpPr>
            <p:cNvPr id="46" name="TextBox 57"/>
            <p:cNvSpPr txBox="1"/>
            <p:nvPr/>
          </p:nvSpPr>
          <p:spPr>
            <a:xfrm>
              <a:off x="1043441" y="3518557"/>
              <a:ext cx="236338" cy="268069"/>
            </a:xfrm>
            <a:prstGeom prst="rect">
              <a:avLst/>
            </a:prstGeom>
            <a:noFill/>
          </p:spPr>
          <p:txBody>
            <a:bodyPr wrap="none" rtlCol="0">
              <a:spAutoFit/>
            </a:bodyPr>
            <a:lstStyle/>
            <a:p>
              <a:pPr algn="ctr"/>
              <a:r>
                <a:rPr lang="id-ID" sz="1600" b="1" dirty="0">
                  <a:solidFill>
                    <a:schemeClr val="bg1"/>
                  </a:solidFill>
                  <a:latin typeface="Arial" panose="020B0604020202020204" pitchFamily="34" charset="0"/>
                  <a:cs typeface="+mn-ea"/>
                  <a:sym typeface="Arial" panose="020B0604020202020204" pitchFamily="34" charset="0"/>
                </a:rPr>
                <a:t>4</a:t>
              </a:r>
            </a:p>
          </p:txBody>
        </p:sp>
      </p:grpSp>
      <p:sp>
        <p:nvSpPr>
          <p:cNvPr id="52" name="MH_Entry_1"/>
          <p:cNvSpPr/>
          <p:nvPr>
            <p:custDataLst>
              <p:tags r:id="rId1"/>
            </p:custDataLst>
          </p:nvPr>
        </p:nvSpPr>
        <p:spPr>
          <a:xfrm>
            <a:off x="1687978" y="1204447"/>
            <a:ext cx="4720020"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2400" noProof="1">
                <a:solidFill>
                  <a:srgbClr val="C00000"/>
                </a:solidFill>
                <a:latin typeface="Arial" panose="020B0604020202020204" pitchFamily="34" charset="0"/>
                <a:cs typeface="+mn-ea"/>
                <a:sym typeface="Arial" panose="020B0604020202020204" pitchFamily="34" charset="0"/>
              </a:rPr>
              <a:t>电器火灾安全扑救方式</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196" y="2015693"/>
            <a:ext cx="5944197" cy="39627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5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50000">
                                          <p:cBhvr additive="base">
                                            <p:cTn id="7" dur="800" fill="hold"/>
                                            <p:tgtEl>
                                              <p:spTgt spid="35"/>
                                            </p:tgtEl>
                                            <p:attrNameLst>
                                              <p:attrName>ppt_x</p:attrName>
                                            </p:attrNameLst>
                                          </p:cBhvr>
                                          <p:tavLst>
                                            <p:tav tm="0">
                                              <p:val>
                                                <p:strVal val="1+#ppt_w/2"/>
                                              </p:val>
                                            </p:tav>
                                            <p:tav tm="100000">
                                              <p:val>
                                                <p:strVal val="#ppt_x"/>
                                              </p:val>
                                            </p:tav>
                                          </p:tavLst>
                                        </p:anim>
                                        <p:anim calcmode="lin" valueType="num" p14:bounceEnd="50000">
                                          <p:cBhvr additive="base">
                                            <p:cTn id="8" dur="8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200"/>
                                      </p:stCondLst>
                                      <p:childTnLst>
                                        <p:set>
                                          <p:cBhvr>
                                            <p:cTn id="10" dur="1" fill="hold">
                                              <p:stCondLst>
                                                <p:cond delay="0"/>
                                              </p:stCondLst>
                                            </p:cTn>
                                            <p:tgtEl>
                                              <p:spTgt spid="31"/>
                                            </p:tgtEl>
                                            <p:attrNameLst>
                                              <p:attrName>style.visibility</p:attrName>
                                            </p:attrNameLst>
                                          </p:cBhvr>
                                          <p:to>
                                            <p:strVal val="visible"/>
                                          </p:to>
                                        </p:set>
                                        <p:anim calcmode="lin" valueType="num" p14:bounceEnd="50000">
                                          <p:cBhvr additive="base">
                                            <p:cTn id="11" dur="8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12" dur="8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0000">
                                      <p:stCondLst>
                                        <p:cond delay="400"/>
                                      </p:stCondLst>
                                      <p:childTnLst>
                                        <p:set>
                                          <p:cBhvr>
                                            <p:cTn id="14" dur="1" fill="hold">
                                              <p:stCondLst>
                                                <p:cond delay="0"/>
                                              </p:stCondLst>
                                            </p:cTn>
                                            <p:tgtEl>
                                              <p:spTgt spid="38"/>
                                            </p:tgtEl>
                                            <p:attrNameLst>
                                              <p:attrName>style.visibility</p:attrName>
                                            </p:attrNameLst>
                                          </p:cBhvr>
                                          <p:to>
                                            <p:strVal val="visible"/>
                                          </p:to>
                                        </p:set>
                                        <p:anim calcmode="lin" valueType="num" p14:bounceEnd="50000">
                                          <p:cBhvr additive="base">
                                            <p:cTn id="15" dur="800" fill="hold"/>
                                            <p:tgtEl>
                                              <p:spTgt spid="38"/>
                                            </p:tgtEl>
                                            <p:attrNameLst>
                                              <p:attrName>ppt_x</p:attrName>
                                            </p:attrNameLst>
                                          </p:cBhvr>
                                          <p:tavLst>
                                            <p:tav tm="0">
                                              <p:val>
                                                <p:strVal val="1+#ppt_w/2"/>
                                              </p:val>
                                            </p:tav>
                                            <p:tav tm="100000">
                                              <p:val>
                                                <p:strVal val="#ppt_x"/>
                                              </p:val>
                                            </p:tav>
                                          </p:tavLst>
                                        </p:anim>
                                        <p:anim calcmode="lin" valueType="num" p14:bounceEnd="50000">
                                          <p:cBhvr additive="base">
                                            <p:cTn id="16" dur="8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50000">
                                      <p:stCondLst>
                                        <p:cond delay="600"/>
                                      </p:stCondLst>
                                      <p:childTnLst>
                                        <p:set>
                                          <p:cBhvr>
                                            <p:cTn id="18" dur="1" fill="hold">
                                              <p:stCondLst>
                                                <p:cond delay="0"/>
                                              </p:stCondLst>
                                            </p:cTn>
                                            <p:tgtEl>
                                              <p:spTgt spid="32"/>
                                            </p:tgtEl>
                                            <p:attrNameLst>
                                              <p:attrName>style.visibility</p:attrName>
                                            </p:attrNameLst>
                                          </p:cBhvr>
                                          <p:to>
                                            <p:strVal val="visible"/>
                                          </p:to>
                                        </p:set>
                                        <p:anim calcmode="lin" valueType="num" p14:bounceEnd="50000">
                                          <p:cBhvr additive="base">
                                            <p:cTn id="19" dur="80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20" dur="8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50000">
                                      <p:stCondLst>
                                        <p:cond delay="800"/>
                                      </p:stCondLst>
                                      <p:childTnLst>
                                        <p:set>
                                          <p:cBhvr>
                                            <p:cTn id="22" dur="1" fill="hold">
                                              <p:stCondLst>
                                                <p:cond delay="0"/>
                                              </p:stCondLst>
                                            </p:cTn>
                                            <p:tgtEl>
                                              <p:spTgt spid="41"/>
                                            </p:tgtEl>
                                            <p:attrNameLst>
                                              <p:attrName>style.visibility</p:attrName>
                                            </p:attrNameLst>
                                          </p:cBhvr>
                                          <p:to>
                                            <p:strVal val="visible"/>
                                          </p:to>
                                        </p:set>
                                        <p:anim calcmode="lin" valueType="num" p14:bounceEnd="50000">
                                          <p:cBhvr additive="base">
                                            <p:cTn id="23" dur="800" fill="hold"/>
                                            <p:tgtEl>
                                              <p:spTgt spid="41"/>
                                            </p:tgtEl>
                                            <p:attrNameLst>
                                              <p:attrName>ppt_x</p:attrName>
                                            </p:attrNameLst>
                                          </p:cBhvr>
                                          <p:tavLst>
                                            <p:tav tm="0">
                                              <p:val>
                                                <p:strVal val="1+#ppt_w/2"/>
                                              </p:val>
                                            </p:tav>
                                            <p:tav tm="100000">
                                              <p:val>
                                                <p:strVal val="#ppt_x"/>
                                              </p:val>
                                            </p:tav>
                                          </p:tavLst>
                                        </p:anim>
                                        <p:anim calcmode="lin" valueType="num" p14:bounceEnd="50000">
                                          <p:cBhvr additive="base">
                                            <p:cTn id="24" dur="800" fill="hold"/>
                                            <p:tgtEl>
                                              <p:spTgt spid="4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50000">
                                      <p:stCondLst>
                                        <p:cond delay="1000"/>
                                      </p:stCondLst>
                                      <p:childTnLst>
                                        <p:set>
                                          <p:cBhvr>
                                            <p:cTn id="26" dur="1" fill="hold">
                                              <p:stCondLst>
                                                <p:cond delay="0"/>
                                              </p:stCondLst>
                                            </p:cTn>
                                            <p:tgtEl>
                                              <p:spTgt spid="33"/>
                                            </p:tgtEl>
                                            <p:attrNameLst>
                                              <p:attrName>style.visibility</p:attrName>
                                            </p:attrNameLst>
                                          </p:cBhvr>
                                          <p:to>
                                            <p:strVal val="visible"/>
                                          </p:to>
                                        </p:set>
                                        <p:anim calcmode="lin" valueType="num" p14:bounceEnd="50000">
                                          <p:cBhvr additive="base">
                                            <p:cTn id="27" dur="800" fill="hold"/>
                                            <p:tgtEl>
                                              <p:spTgt spid="33"/>
                                            </p:tgtEl>
                                            <p:attrNameLst>
                                              <p:attrName>ppt_x</p:attrName>
                                            </p:attrNameLst>
                                          </p:cBhvr>
                                          <p:tavLst>
                                            <p:tav tm="0">
                                              <p:val>
                                                <p:strVal val="1+#ppt_w/2"/>
                                              </p:val>
                                            </p:tav>
                                            <p:tav tm="100000">
                                              <p:val>
                                                <p:strVal val="#ppt_x"/>
                                              </p:val>
                                            </p:tav>
                                          </p:tavLst>
                                        </p:anim>
                                        <p:anim calcmode="lin" valueType="num" p14:bounceEnd="50000">
                                          <p:cBhvr additive="base">
                                            <p:cTn id="28" dur="8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14:presetBounceEnd="50000">
                                      <p:stCondLst>
                                        <p:cond delay="1200"/>
                                      </p:stCondLst>
                                      <p:childTnLst>
                                        <p:set>
                                          <p:cBhvr>
                                            <p:cTn id="30" dur="1" fill="hold">
                                              <p:stCondLst>
                                                <p:cond delay="0"/>
                                              </p:stCondLst>
                                            </p:cTn>
                                            <p:tgtEl>
                                              <p:spTgt spid="44"/>
                                            </p:tgtEl>
                                            <p:attrNameLst>
                                              <p:attrName>style.visibility</p:attrName>
                                            </p:attrNameLst>
                                          </p:cBhvr>
                                          <p:to>
                                            <p:strVal val="visible"/>
                                          </p:to>
                                        </p:set>
                                        <p:anim calcmode="lin" valueType="num" p14:bounceEnd="50000">
                                          <p:cBhvr additive="base">
                                            <p:cTn id="31" dur="800" fill="hold"/>
                                            <p:tgtEl>
                                              <p:spTgt spid="44"/>
                                            </p:tgtEl>
                                            <p:attrNameLst>
                                              <p:attrName>ppt_x</p:attrName>
                                            </p:attrNameLst>
                                          </p:cBhvr>
                                          <p:tavLst>
                                            <p:tav tm="0">
                                              <p:val>
                                                <p:strVal val="1+#ppt_w/2"/>
                                              </p:val>
                                            </p:tav>
                                            <p:tav tm="100000">
                                              <p:val>
                                                <p:strVal val="#ppt_x"/>
                                              </p:val>
                                            </p:tav>
                                          </p:tavLst>
                                        </p:anim>
                                        <p:anim calcmode="lin" valueType="num" p14:bounceEnd="50000">
                                          <p:cBhvr additive="base">
                                            <p:cTn id="32" dur="800" fill="hold"/>
                                            <p:tgtEl>
                                              <p:spTgt spid="4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14:presetBounceEnd="50000">
                                      <p:stCondLst>
                                        <p:cond delay="1400"/>
                                      </p:stCondLst>
                                      <p:childTnLst>
                                        <p:set>
                                          <p:cBhvr>
                                            <p:cTn id="34" dur="1" fill="hold">
                                              <p:stCondLst>
                                                <p:cond delay="0"/>
                                              </p:stCondLst>
                                            </p:cTn>
                                            <p:tgtEl>
                                              <p:spTgt spid="34"/>
                                            </p:tgtEl>
                                            <p:attrNameLst>
                                              <p:attrName>style.visibility</p:attrName>
                                            </p:attrNameLst>
                                          </p:cBhvr>
                                          <p:to>
                                            <p:strVal val="visible"/>
                                          </p:to>
                                        </p:set>
                                        <p:anim calcmode="lin" valueType="num" p14:bounceEnd="50000">
                                          <p:cBhvr additive="base">
                                            <p:cTn id="35" dur="800" fill="hold"/>
                                            <p:tgtEl>
                                              <p:spTgt spid="34"/>
                                            </p:tgtEl>
                                            <p:attrNameLst>
                                              <p:attrName>ppt_x</p:attrName>
                                            </p:attrNameLst>
                                          </p:cBhvr>
                                          <p:tavLst>
                                            <p:tav tm="0">
                                              <p:val>
                                                <p:strVal val="1+#ppt_w/2"/>
                                              </p:val>
                                            </p:tav>
                                            <p:tav tm="100000">
                                              <p:val>
                                                <p:strVal val="#ppt_x"/>
                                              </p:val>
                                            </p:tav>
                                          </p:tavLst>
                                        </p:anim>
                                        <p:anim calcmode="lin" valueType="num" p14:bounceEnd="50000">
                                          <p:cBhvr additive="base">
                                            <p:cTn id="36" dur="8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800" fill="hold"/>
                                            <p:tgtEl>
                                              <p:spTgt spid="35"/>
                                            </p:tgtEl>
                                            <p:attrNameLst>
                                              <p:attrName>ppt_x</p:attrName>
                                            </p:attrNameLst>
                                          </p:cBhvr>
                                          <p:tavLst>
                                            <p:tav tm="0">
                                              <p:val>
                                                <p:strVal val="1+#ppt_w/2"/>
                                              </p:val>
                                            </p:tav>
                                            <p:tav tm="100000">
                                              <p:val>
                                                <p:strVal val="#ppt_x"/>
                                              </p:val>
                                            </p:tav>
                                          </p:tavLst>
                                        </p:anim>
                                        <p:anim calcmode="lin" valueType="num">
                                          <p:cBhvr additive="base">
                                            <p:cTn id="8" dur="8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800" fill="hold"/>
                                            <p:tgtEl>
                                              <p:spTgt spid="31"/>
                                            </p:tgtEl>
                                            <p:attrNameLst>
                                              <p:attrName>ppt_x</p:attrName>
                                            </p:attrNameLst>
                                          </p:cBhvr>
                                          <p:tavLst>
                                            <p:tav tm="0">
                                              <p:val>
                                                <p:strVal val="1+#ppt_w/2"/>
                                              </p:val>
                                            </p:tav>
                                            <p:tav tm="100000">
                                              <p:val>
                                                <p:strVal val="#ppt_x"/>
                                              </p:val>
                                            </p:tav>
                                          </p:tavLst>
                                        </p:anim>
                                        <p:anim calcmode="lin" valueType="num">
                                          <p:cBhvr additive="base">
                                            <p:cTn id="12" dur="8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800" fill="hold"/>
                                            <p:tgtEl>
                                              <p:spTgt spid="38"/>
                                            </p:tgtEl>
                                            <p:attrNameLst>
                                              <p:attrName>ppt_x</p:attrName>
                                            </p:attrNameLst>
                                          </p:cBhvr>
                                          <p:tavLst>
                                            <p:tav tm="0">
                                              <p:val>
                                                <p:strVal val="1+#ppt_w/2"/>
                                              </p:val>
                                            </p:tav>
                                            <p:tav tm="100000">
                                              <p:val>
                                                <p:strVal val="#ppt_x"/>
                                              </p:val>
                                            </p:tav>
                                          </p:tavLst>
                                        </p:anim>
                                        <p:anim calcmode="lin" valueType="num">
                                          <p:cBhvr additive="base">
                                            <p:cTn id="16" dur="8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6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800" fill="hold"/>
                                            <p:tgtEl>
                                              <p:spTgt spid="32"/>
                                            </p:tgtEl>
                                            <p:attrNameLst>
                                              <p:attrName>ppt_x</p:attrName>
                                            </p:attrNameLst>
                                          </p:cBhvr>
                                          <p:tavLst>
                                            <p:tav tm="0">
                                              <p:val>
                                                <p:strVal val="1+#ppt_w/2"/>
                                              </p:val>
                                            </p:tav>
                                            <p:tav tm="100000">
                                              <p:val>
                                                <p:strVal val="#ppt_x"/>
                                              </p:val>
                                            </p:tav>
                                          </p:tavLst>
                                        </p:anim>
                                        <p:anim calcmode="lin" valueType="num">
                                          <p:cBhvr additive="base">
                                            <p:cTn id="20" dur="8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80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800" fill="hold"/>
                                            <p:tgtEl>
                                              <p:spTgt spid="41"/>
                                            </p:tgtEl>
                                            <p:attrNameLst>
                                              <p:attrName>ppt_x</p:attrName>
                                            </p:attrNameLst>
                                          </p:cBhvr>
                                          <p:tavLst>
                                            <p:tav tm="0">
                                              <p:val>
                                                <p:strVal val="1+#ppt_w/2"/>
                                              </p:val>
                                            </p:tav>
                                            <p:tav tm="100000">
                                              <p:val>
                                                <p:strVal val="#ppt_x"/>
                                              </p:val>
                                            </p:tav>
                                          </p:tavLst>
                                        </p:anim>
                                        <p:anim calcmode="lin" valueType="num">
                                          <p:cBhvr additive="base">
                                            <p:cTn id="24" dur="800" fill="hold"/>
                                            <p:tgtEl>
                                              <p:spTgt spid="4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800" fill="hold"/>
                                            <p:tgtEl>
                                              <p:spTgt spid="33"/>
                                            </p:tgtEl>
                                            <p:attrNameLst>
                                              <p:attrName>ppt_x</p:attrName>
                                            </p:attrNameLst>
                                          </p:cBhvr>
                                          <p:tavLst>
                                            <p:tav tm="0">
                                              <p:val>
                                                <p:strVal val="1+#ppt_w/2"/>
                                              </p:val>
                                            </p:tav>
                                            <p:tav tm="100000">
                                              <p:val>
                                                <p:strVal val="#ppt_x"/>
                                              </p:val>
                                            </p:tav>
                                          </p:tavLst>
                                        </p:anim>
                                        <p:anim calcmode="lin" valueType="num">
                                          <p:cBhvr additive="base">
                                            <p:cTn id="28" dur="8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20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800" fill="hold"/>
                                            <p:tgtEl>
                                              <p:spTgt spid="44"/>
                                            </p:tgtEl>
                                            <p:attrNameLst>
                                              <p:attrName>ppt_x</p:attrName>
                                            </p:attrNameLst>
                                          </p:cBhvr>
                                          <p:tavLst>
                                            <p:tav tm="0">
                                              <p:val>
                                                <p:strVal val="1+#ppt_w/2"/>
                                              </p:val>
                                            </p:tav>
                                            <p:tav tm="100000">
                                              <p:val>
                                                <p:strVal val="#ppt_x"/>
                                              </p:val>
                                            </p:tav>
                                          </p:tavLst>
                                        </p:anim>
                                        <p:anim calcmode="lin" valueType="num">
                                          <p:cBhvr additive="base">
                                            <p:cTn id="32" dur="800" fill="hold"/>
                                            <p:tgtEl>
                                              <p:spTgt spid="4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40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800" fill="hold"/>
                                            <p:tgtEl>
                                              <p:spTgt spid="34"/>
                                            </p:tgtEl>
                                            <p:attrNameLst>
                                              <p:attrName>ppt_x</p:attrName>
                                            </p:attrNameLst>
                                          </p:cBhvr>
                                          <p:tavLst>
                                            <p:tav tm="0">
                                              <p:val>
                                                <p:strVal val="1+#ppt_w/2"/>
                                              </p:val>
                                            </p:tav>
                                            <p:tav tm="100000">
                                              <p:val>
                                                <p:strVal val="#ppt_x"/>
                                              </p:val>
                                            </p:tav>
                                          </p:tavLst>
                                        </p:anim>
                                        <p:anim calcmode="lin" valueType="num">
                                          <p:cBhvr additive="base">
                                            <p:cTn id="36" dur="8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39" y="1932696"/>
            <a:ext cx="5586661" cy="3254614"/>
          </a:xfrm>
          <a:prstGeom prst="rect">
            <a:avLst/>
          </a:prstGeom>
        </p:spPr>
      </p:pic>
      <p:grpSp>
        <p:nvGrpSpPr>
          <p:cNvPr id="23" name="组合 22"/>
          <p:cNvGrpSpPr/>
          <p:nvPr/>
        </p:nvGrpSpPr>
        <p:grpSpPr>
          <a:xfrm>
            <a:off x="1087145" y="5322850"/>
            <a:ext cx="4350581" cy="629475"/>
            <a:chOff x="802445" y="2971794"/>
            <a:chExt cx="5471208" cy="853619"/>
          </a:xfrm>
        </p:grpSpPr>
        <p:sp>
          <p:nvSpPr>
            <p:cNvPr id="25" name="矩形 24"/>
            <p:cNvSpPr/>
            <p:nvPr/>
          </p:nvSpPr>
          <p:spPr>
            <a:xfrm>
              <a:off x="802445" y="2971794"/>
              <a:ext cx="5471208" cy="853619"/>
            </a:xfrm>
            <a:prstGeom prst="rect">
              <a:avLst/>
            </a:prstGeom>
            <a:solidFill>
              <a:srgbClr val="C00000"/>
            </a:solidFill>
            <a:ln w="9525" cap="flat" cmpd="sng" algn="ctr">
              <a:noFill/>
              <a:prstDash val="solid"/>
            </a:ln>
            <a:effectLst/>
          </p:spPr>
          <p:txBody>
            <a:bodyPr lIns="91438" tIns="45719" rIns="91438" bIns="45719"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100" b="0" i="0" u="none" strike="noStrike" kern="0" cap="none" spc="0" normalizeH="0" baseline="0" noProof="0">
                <a:ln>
                  <a:noFill/>
                </a:ln>
                <a:solidFill>
                  <a:srgbClr val="FFFFFF"/>
                </a:solidFill>
                <a:effectLst/>
                <a:uLnTx/>
                <a:uFillTx/>
                <a:latin typeface="Arial" panose="020B0604020202020204" pitchFamily="34" charset="0"/>
                <a:cs typeface="+mn-ea"/>
                <a:sym typeface="Arial" panose="020B0604020202020204" pitchFamily="34" charset="0"/>
              </a:endParaRPr>
            </a:p>
          </p:txBody>
        </p:sp>
        <p:sp>
          <p:nvSpPr>
            <p:cNvPr id="27" name="文本框 26"/>
            <p:cNvSpPr txBox="1"/>
            <p:nvPr/>
          </p:nvSpPr>
          <p:spPr>
            <a:xfrm>
              <a:off x="900385" y="2982363"/>
              <a:ext cx="5275326" cy="659247"/>
            </a:xfrm>
            <a:prstGeom prst="rect">
              <a:avLst/>
            </a:prstGeom>
            <a:noFill/>
          </p:spPr>
          <p:txBody>
            <a:bodyPr wrap="square" lIns="91438" tIns="45719" rIns="91438" bIns="45719" rtlCol="0">
              <a:spAutoFit/>
            </a:bodyPr>
            <a:lstStyle/>
            <a:p>
              <a:pPr algn="ctr" defTabSz="457200">
                <a:lnSpc>
                  <a:spcPct val="130000"/>
                </a:lnSpc>
              </a:pPr>
              <a:r>
                <a:rPr lang="zh-CN" altLang="en-US" sz="2000" b="1" dirty="0">
                  <a:solidFill>
                    <a:srgbClr val="FFFFFF"/>
                  </a:solidFill>
                  <a:latin typeface="Arial" panose="020B0604020202020204" pitchFamily="34" charset="0"/>
                  <a:cs typeface="+mn-ea"/>
                  <a:sym typeface="Arial" panose="020B0604020202020204" pitchFamily="34" charset="0"/>
                </a:rPr>
                <a:t>不管任何情况下，首先要切断电源</a:t>
              </a:r>
            </a:p>
          </p:txBody>
        </p:sp>
      </p:grpSp>
      <p:sp>
        <p:nvSpPr>
          <p:cNvPr id="37" name="TextBox 44"/>
          <p:cNvSpPr txBox="1"/>
          <p:nvPr/>
        </p:nvSpPr>
        <p:spPr>
          <a:xfrm>
            <a:off x="5794017" y="1571778"/>
            <a:ext cx="712734" cy="923330"/>
          </a:xfrm>
          <a:prstGeom prst="rect">
            <a:avLst/>
          </a:prstGeom>
          <a:noFill/>
        </p:spPr>
        <p:txBody>
          <a:bodyPr wrap="square" rtlCol="0">
            <a:spAutoFit/>
          </a:bodyPr>
          <a:lstStyle/>
          <a:p>
            <a:pPr algn="ctr"/>
            <a:r>
              <a:rPr lang="en-US" sz="5400" dirty="0">
                <a:solidFill>
                  <a:srgbClr val="6DC1B5"/>
                </a:solidFill>
                <a:latin typeface="Arial" panose="020B0604020202020204" pitchFamily="34" charset="0"/>
                <a:cs typeface="+mn-ea"/>
                <a:sym typeface="Arial" panose="020B0604020202020204" pitchFamily="34" charset="0"/>
              </a:rPr>
              <a:t>1</a:t>
            </a:r>
          </a:p>
        </p:txBody>
      </p:sp>
      <p:sp>
        <p:nvSpPr>
          <p:cNvPr id="38" name="Subtitle 2"/>
          <p:cNvSpPr txBox="1"/>
          <p:nvPr/>
        </p:nvSpPr>
        <p:spPr>
          <a:xfrm>
            <a:off x="6670525" y="1804815"/>
            <a:ext cx="3601304" cy="43521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ct val="150000"/>
              </a:lnSpc>
              <a:spcBef>
                <a:spcPct val="0"/>
              </a:spcBef>
            </a:pPr>
            <a:r>
              <a:rPr lang="zh-CN" altLang="en-US" sz="1600" dirty="0">
                <a:solidFill>
                  <a:schemeClr val="tx1"/>
                </a:solidFill>
                <a:latin typeface="Arial" panose="020B0604020202020204" pitchFamily="34" charset="0"/>
                <a:cs typeface="+mn-ea"/>
                <a:sym typeface="Arial" panose="020B0604020202020204" pitchFamily="34" charset="0"/>
              </a:rPr>
              <a:t>首先切断着火点电源； </a:t>
            </a:r>
            <a:endParaRPr lang="en-US" altLang="zh-CN" sz="1600" dirty="0">
              <a:solidFill>
                <a:schemeClr val="tx1"/>
              </a:solidFill>
              <a:latin typeface="Arial" panose="020B0604020202020204" pitchFamily="34" charset="0"/>
              <a:cs typeface="+mn-ea"/>
              <a:sym typeface="Arial" panose="020B0604020202020204" pitchFamily="34" charset="0"/>
            </a:endParaRPr>
          </a:p>
        </p:txBody>
      </p:sp>
      <p:sp>
        <p:nvSpPr>
          <p:cNvPr id="40" name="TextBox 42"/>
          <p:cNvSpPr txBox="1"/>
          <p:nvPr/>
        </p:nvSpPr>
        <p:spPr>
          <a:xfrm>
            <a:off x="5794017" y="2510732"/>
            <a:ext cx="712734" cy="923330"/>
          </a:xfrm>
          <a:prstGeom prst="rect">
            <a:avLst/>
          </a:prstGeom>
          <a:noFill/>
        </p:spPr>
        <p:txBody>
          <a:bodyPr wrap="square" rtlCol="0">
            <a:spAutoFit/>
          </a:bodyPr>
          <a:lstStyle/>
          <a:p>
            <a:pPr algn="ctr"/>
            <a:r>
              <a:rPr lang="en-US" sz="5400" dirty="0">
                <a:solidFill>
                  <a:srgbClr val="6DC1B5"/>
                </a:solidFill>
                <a:latin typeface="Arial" panose="020B0604020202020204" pitchFamily="34" charset="0"/>
                <a:cs typeface="+mn-ea"/>
                <a:sym typeface="Arial" panose="020B0604020202020204" pitchFamily="34" charset="0"/>
              </a:rPr>
              <a:t>2</a:t>
            </a:r>
          </a:p>
        </p:txBody>
      </p:sp>
      <p:sp>
        <p:nvSpPr>
          <p:cNvPr id="41" name="Subtitle 2"/>
          <p:cNvSpPr txBox="1"/>
          <p:nvPr/>
        </p:nvSpPr>
        <p:spPr>
          <a:xfrm>
            <a:off x="6599062" y="2474715"/>
            <a:ext cx="4721984" cy="1217804"/>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ct val="150000"/>
              </a:lnSpc>
              <a:spcBef>
                <a:spcPct val="0"/>
              </a:spcBef>
            </a:pPr>
            <a:r>
              <a:rPr lang="zh-CN" altLang="en-US" sz="1600" dirty="0">
                <a:solidFill>
                  <a:schemeClr val="tx1"/>
                </a:solidFill>
                <a:latin typeface="Arial" panose="020B0604020202020204" pitchFamily="34" charset="0"/>
                <a:cs typeface="+mn-ea"/>
                <a:sym typeface="Arial" panose="020B0604020202020204" pitchFamily="34" charset="0"/>
              </a:rPr>
              <a:t>求助大人灭火（通常情况下，用干燥的沙子或专用的干粉灭火器灭火，千万不能用水灭火，也不能用泡沫灭火器灭火，因为水导电，容易触电伤人）； </a:t>
            </a:r>
            <a:endParaRPr lang="en-US" altLang="zh-CN" sz="1600" dirty="0">
              <a:solidFill>
                <a:schemeClr val="tx1"/>
              </a:solidFill>
              <a:latin typeface="Arial" panose="020B0604020202020204" pitchFamily="34" charset="0"/>
              <a:cs typeface="+mn-ea"/>
              <a:sym typeface="Arial" panose="020B0604020202020204" pitchFamily="34" charset="0"/>
            </a:endParaRPr>
          </a:p>
        </p:txBody>
      </p:sp>
      <p:sp>
        <p:nvSpPr>
          <p:cNvPr id="42" name="TextBox 43"/>
          <p:cNvSpPr txBox="1"/>
          <p:nvPr/>
        </p:nvSpPr>
        <p:spPr>
          <a:xfrm>
            <a:off x="5809933" y="3937934"/>
            <a:ext cx="712734" cy="923330"/>
          </a:xfrm>
          <a:prstGeom prst="rect">
            <a:avLst/>
          </a:prstGeom>
          <a:noFill/>
        </p:spPr>
        <p:txBody>
          <a:bodyPr wrap="square" rtlCol="0">
            <a:spAutoFit/>
          </a:bodyPr>
          <a:lstStyle/>
          <a:p>
            <a:pPr algn="ctr"/>
            <a:r>
              <a:rPr lang="en-US" sz="5400" dirty="0">
                <a:solidFill>
                  <a:srgbClr val="6DC1B5"/>
                </a:solidFill>
                <a:latin typeface="Arial" panose="020B0604020202020204" pitchFamily="34" charset="0"/>
                <a:cs typeface="+mn-ea"/>
                <a:sym typeface="Arial" panose="020B0604020202020204" pitchFamily="34" charset="0"/>
              </a:rPr>
              <a:t>3</a:t>
            </a:r>
          </a:p>
        </p:txBody>
      </p:sp>
      <p:sp>
        <p:nvSpPr>
          <p:cNvPr id="43" name="Subtitle 2"/>
          <p:cNvSpPr txBox="1"/>
          <p:nvPr/>
        </p:nvSpPr>
        <p:spPr>
          <a:xfrm>
            <a:off x="6599061" y="3965671"/>
            <a:ext cx="4413639" cy="804550"/>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ct val="150000"/>
              </a:lnSpc>
              <a:spcBef>
                <a:spcPct val="0"/>
              </a:spcBef>
            </a:pPr>
            <a:r>
              <a:rPr lang="zh-CN" altLang="en-US" sz="1600" dirty="0">
                <a:solidFill>
                  <a:schemeClr val="tx1"/>
                </a:solidFill>
                <a:latin typeface="Arial" panose="020B0604020202020204" pitchFamily="34" charset="0"/>
                <a:cs typeface="+mn-ea"/>
                <a:sym typeface="Arial" panose="020B0604020202020204" pitchFamily="34" charset="0"/>
              </a:rPr>
              <a:t>较大火灾要迅速逃离火场并拨打“</a:t>
            </a:r>
            <a:r>
              <a:rPr lang="en-US" altLang="zh-CN" sz="1600" dirty="0">
                <a:solidFill>
                  <a:schemeClr val="tx1"/>
                </a:solidFill>
                <a:latin typeface="Arial" panose="020B0604020202020204" pitchFamily="34" charset="0"/>
                <a:cs typeface="+mn-ea"/>
                <a:sym typeface="Arial" panose="020B0604020202020204" pitchFamily="34" charset="0"/>
              </a:rPr>
              <a:t>119</a:t>
            </a:r>
            <a:r>
              <a:rPr lang="zh-CN" altLang="en-US" sz="1600" dirty="0">
                <a:solidFill>
                  <a:schemeClr val="tx1"/>
                </a:solidFill>
                <a:latin typeface="Arial" panose="020B0604020202020204" pitchFamily="34" charset="0"/>
                <a:cs typeface="+mn-ea"/>
                <a:sym typeface="Arial" panose="020B0604020202020204" pitchFamily="34" charset="0"/>
              </a:rPr>
              <a:t>火警电话（一定要告诉消防人员准确的地址） 。</a:t>
            </a:r>
            <a:endParaRPr lang="en-US" altLang="zh-CN" sz="1600" dirty="0">
              <a:solidFill>
                <a:schemeClr val="tx1"/>
              </a:solidFill>
              <a:latin typeface="Arial" panose="020B0604020202020204" pitchFamily="34" charset="0"/>
              <a:cs typeface="+mn-ea"/>
              <a:sym typeface="Arial" panose="020B0604020202020204" pitchFamily="34" charset="0"/>
            </a:endParaRPr>
          </a:p>
        </p:txBody>
      </p:sp>
      <p:sp>
        <p:nvSpPr>
          <p:cNvPr id="26" name="MH_Entry_1"/>
          <p:cNvSpPr/>
          <p:nvPr>
            <p:custDataLst>
              <p:tags r:id="rId1"/>
            </p:custDataLst>
          </p:nvPr>
        </p:nvSpPr>
        <p:spPr>
          <a:xfrm>
            <a:off x="1430364" y="1046061"/>
            <a:ext cx="4720020"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2400" noProof="1">
                <a:solidFill>
                  <a:srgbClr val="C00000"/>
                </a:solidFill>
                <a:latin typeface="Arial" panose="020B0604020202020204" pitchFamily="34" charset="0"/>
                <a:cs typeface="+mn-ea"/>
                <a:sym typeface="Arial" panose="020B0604020202020204" pitchFamily="34" charset="0"/>
              </a:rPr>
              <a:t>电器火灾安全扑救方式</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ppt_x"/>
                                          </p:val>
                                        </p:tav>
                                        <p:tav tm="100000">
                                          <p:val>
                                            <p:strVal val="#ppt_x"/>
                                          </p:val>
                                        </p:tav>
                                      </p:tavLst>
                                    </p:anim>
                                    <p:anim calcmode="lin" valueType="num">
                                      <p:cBhvr additive="base">
                                        <p:cTn id="19" dur="500" fill="hold"/>
                                        <p:tgtEl>
                                          <p:spTgt spid="38"/>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ppt_x"/>
                                          </p:val>
                                        </p:tav>
                                        <p:tav tm="100000">
                                          <p:val>
                                            <p:strVal val="#ppt_x"/>
                                          </p:val>
                                        </p:tav>
                                      </p:tavLst>
                                    </p:anim>
                                    <p:anim calcmode="lin" valueType="num">
                                      <p:cBhvr additive="base">
                                        <p:cTn id="29" dur="500" fill="hold"/>
                                        <p:tgtEl>
                                          <p:spTgt spid="41"/>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ppt_x"/>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fill="hold"/>
                                        <p:tgtEl>
                                          <p:spTgt spid="43"/>
                                        </p:tgtEl>
                                        <p:attrNameLst>
                                          <p:attrName>ppt_x</p:attrName>
                                        </p:attrNameLst>
                                      </p:cBhvr>
                                      <p:tavLst>
                                        <p:tav tm="0">
                                          <p:val>
                                            <p:strVal val="#ppt_x"/>
                                          </p:val>
                                        </p:tav>
                                        <p:tav tm="100000">
                                          <p:val>
                                            <p:strVal val="#ppt_x"/>
                                          </p:val>
                                        </p:tav>
                                      </p:tavLst>
                                    </p:anim>
                                    <p:anim calcmode="lin" valueType="num">
                                      <p:cBhvr additive="base">
                                        <p:cTn id="3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0" grpId="0"/>
      <p:bldP spid="41" grpId="0"/>
      <p:bldP spid="42" grpId="0"/>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PRESENTATION_TITLE" val="商务ppt"/>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5at3loq1">
      <a:majorFont>
        <a:latin typeface="+mn-lt"/>
        <a:ea typeface="+mn-ea"/>
        <a:cs typeface=""/>
      </a:majorFont>
      <a:minorFont>
        <a:latin typeface="+mn-lt"/>
        <a:ea typeface="+mn-e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1331</Words>
  <Application>Microsoft Office PowerPoint</Application>
  <PresentationFormat>自定义</PresentationFormat>
  <Paragraphs>145</Paragraphs>
  <Slides>29</Slides>
  <Notes>29</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29</vt:i4>
      </vt:variant>
    </vt:vector>
  </HeadingPairs>
  <TitlesOfParts>
    <vt:vector size="34" baseType="lpstr">
      <vt:lpstr>等线</vt:lpstr>
      <vt:lpstr>微软雅黑</vt:lpstr>
      <vt:lpstr>字魂27号-布丁体</vt:lpstr>
      <vt:lpstr>Arial</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jimo</dc:title>
  <dc:creator>jimo</dc:creator>
  <cp:lastModifiedBy>Administrator</cp:lastModifiedBy>
  <cp:revision>3481</cp:revision>
  <dcterms:created xsi:type="dcterms:W3CDTF">2015-12-01T09:06:00Z</dcterms:created>
  <dcterms:modified xsi:type="dcterms:W3CDTF">2024-06-24T08:55:18Z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KSOTemplateUUID">
    <vt:lpwstr>v1.0_mb_AMeRwHVY2+yFnPe2wcj4VQ==</vt:lpwstr>
  </property>
  <property fmtid="{D5CDD505-2E9C-101B-9397-08002B2CF9AE}" pid="4" name="ICV">
    <vt:lpwstr>201FDF44F8234050809DF2D7967378CB_11</vt:lpwstr>
  </property>
</Properties>
</file>